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ED87FC-C9D2-4F22-8DCA-3F186BEE59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C3DF135-5B9D-41CA-ACDD-CA067C66C6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AE8ED887-D809-4A0E-8D83-9A91DB8A5443}"/>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5" name="Footer Placeholder 4">
            <a:extLst>
              <a:ext uri="{FF2B5EF4-FFF2-40B4-BE49-F238E27FC236}">
                <a16:creationId xmlns:a16="http://schemas.microsoft.com/office/drawing/2014/main" xmlns="" id="{5457D6E4-8AB5-49A6-B929-F90FE00ADD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C4AE731-FF66-45E0-A436-F8F208A39F35}"/>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3542654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EE9EFA-171F-43B6-A1F6-4F2B92BACA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242C1AC-B889-4D9D-BEDA-E3A008CC88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13BDF7-0E84-42AA-B98C-3959CAF76C2E}"/>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5" name="Footer Placeholder 4">
            <a:extLst>
              <a:ext uri="{FF2B5EF4-FFF2-40B4-BE49-F238E27FC236}">
                <a16:creationId xmlns:a16="http://schemas.microsoft.com/office/drawing/2014/main" xmlns="" id="{03554387-0B9F-4174-8C3E-8511C841C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7006F4-4A31-43FD-99CE-D338573D1B9D}"/>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6272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E9DE4BC-135B-4D84-83CB-5F186E8903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F1433B4-B8A8-4B7A-838A-B3831E0713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610FD17-AE00-4E2F-B1FD-C267AA10E765}"/>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5" name="Footer Placeholder 4">
            <a:extLst>
              <a:ext uri="{FF2B5EF4-FFF2-40B4-BE49-F238E27FC236}">
                <a16:creationId xmlns:a16="http://schemas.microsoft.com/office/drawing/2014/main" xmlns="" id="{7F69F973-D900-4C6C-A472-5D776EB47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1D5576C-1DA5-4DF1-888A-B345F252A6F3}"/>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1971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A44557-0F2F-4A28-BAEA-E3EEA8B671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A932ABE-1D1F-41C5-A377-864AE94180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8BFF12C-A7DA-4CA6-AE3E-B0E3ED6E7308}"/>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5" name="Footer Placeholder 4">
            <a:extLst>
              <a:ext uri="{FF2B5EF4-FFF2-40B4-BE49-F238E27FC236}">
                <a16:creationId xmlns:a16="http://schemas.microsoft.com/office/drawing/2014/main" xmlns="" id="{80337F64-1C57-4426-8279-FDBF356008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79AA657-CF70-44D7-B3BD-282BE13C8910}"/>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194629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B1EAAF-CA12-47FF-A30B-A83DA580FB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16B4A0E-195D-4E1C-B2DA-3BE7D39EE6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68554D61-FB91-4420-8E23-E2CC2ED7F186}"/>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5" name="Footer Placeholder 4">
            <a:extLst>
              <a:ext uri="{FF2B5EF4-FFF2-40B4-BE49-F238E27FC236}">
                <a16:creationId xmlns:a16="http://schemas.microsoft.com/office/drawing/2014/main" xmlns="" id="{075D70AE-4235-4100-81CE-3F72AFCE1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98FF229-C3C0-4D17-ACFA-63CD15C4C1A9}"/>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3107937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CCAFDB-8D27-409F-A09A-353E872AB4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79A7C12-EE10-42AA-8F2A-9A6243DDF5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D2089E78-3A1B-404B-BAA9-7CED6CF47A9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0E4A2DBA-8552-4149-A355-2AB12F066B73}"/>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6" name="Footer Placeholder 5">
            <a:extLst>
              <a:ext uri="{FF2B5EF4-FFF2-40B4-BE49-F238E27FC236}">
                <a16:creationId xmlns:a16="http://schemas.microsoft.com/office/drawing/2014/main" xmlns="" id="{04087BC1-072B-4CFE-95CA-B7055E72E7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8FB47A9-0E2D-42D9-91A3-5FFDF9CBA035}"/>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4262783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71264-F163-48D6-BEBE-CDEE61322B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CE2A5ACC-FE6C-4D77-9A35-508098CAE9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58CD6FF4-45A3-40E1-8DA5-BCCE9641146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58676F4-D5FD-4A38-8D7C-282B04A055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9B94129A-5ADF-4C20-803F-264F17141D3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8E0FD7D-863A-44C1-B23F-DDBA5BC04FEE}"/>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8" name="Footer Placeholder 7">
            <a:extLst>
              <a:ext uri="{FF2B5EF4-FFF2-40B4-BE49-F238E27FC236}">
                <a16:creationId xmlns:a16="http://schemas.microsoft.com/office/drawing/2014/main" xmlns="" id="{2CB9B615-6E13-46DB-9599-6E1F203284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74DD5A5-4113-4356-813C-15403728DC98}"/>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3245710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D77FE0-BF9C-4445-B6BB-0528059BAB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DF698D3-D4C6-4AD4-9805-D773785270FB}"/>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4" name="Footer Placeholder 3">
            <a:extLst>
              <a:ext uri="{FF2B5EF4-FFF2-40B4-BE49-F238E27FC236}">
                <a16:creationId xmlns:a16="http://schemas.microsoft.com/office/drawing/2014/main" xmlns="" id="{044D9F9C-0952-49B2-913E-BD9EB53A5E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31766F2-8E0E-4B86-9947-F9C5D742F5E5}"/>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594693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C58C6AA-7299-405F-B2AD-C92D15115318}"/>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3" name="Footer Placeholder 2">
            <a:extLst>
              <a:ext uri="{FF2B5EF4-FFF2-40B4-BE49-F238E27FC236}">
                <a16:creationId xmlns:a16="http://schemas.microsoft.com/office/drawing/2014/main" xmlns="" id="{EDB8316F-A406-469F-BEDB-34B71EDE54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640893B-9875-4645-B622-FC6A54A17E32}"/>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301174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4898F3-0BA7-44C3-A9D7-04E2A0FA4F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90ABE7D-FFBB-40EE-A6B6-00E6B84F98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70EDF67-9861-4369-8C23-1D1A701C71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7CEC7C31-C9DB-4C2A-8767-80633C0B5E65}"/>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6" name="Footer Placeholder 5">
            <a:extLst>
              <a:ext uri="{FF2B5EF4-FFF2-40B4-BE49-F238E27FC236}">
                <a16:creationId xmlns:a16="http://schemas.microsoft.com/office/drawing/2014/main" xmlns="" id="{5F1E7BCD-B42C-4290-9B2E-BE78B7D46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E6FC119-0612-4867-8877-1F121F6E216C}"/>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611795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6BCF58-81B0-4B79-8072-6A9D12116D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E949F64-0112-4A9D-A220-7310DE8AC7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CB15A53-E8BA-4699-81A3-6FA1BAAD3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54A25D6-8401-4EFE-8391-6FA6DD968368}"/>
              </a:ext>
            </a:extLst>
          </p:cNvPr>
          <p:cNvSpPr>
            <a:spLocks noGrp="1"/>
          </p:cNvSpPr>
          <p:nvPr>
            <p:ph type="dt" sz="half" idx="10"/>
          </p:nvPr>
        </p:nvSpPr>
        <p:spPr/>
        <p:txBody>
          <a:bodyPr/>
          <a:lstStyle/>
          <a:p>
            <a:fld id="{234A4DBC-A49F-40E0-A1A1-E1934B530822}" type="datetimeFigureOut">
              <a:rPr lang="en-US" smtClean="0"/>
              <a:t>10/8/2018</a:t>
            </a:fld>
            <a:endParaRPr lang="en-US"/>
          </a:p>
        </p:txBody>
      </p:sp>
      <p:sp>
        <p:nvSpPr>
          <p:cNvPr id="6" name="Footer Placeholder 5">
            <a:extLst>
              <a:ext uri="{FF2B5EF4-FFF2-40B4-BE49-F238E27FC236}">
                <a16:creationId xmlns:a16="http://schemas.microsoft.com/office/drawing/2014/main" xmlns="" id="{1936EC98-96CC-48C6-9F54-816DEC844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D8F409C-D3D0-434B-A7A6-4F663AF12877}"/>
              </a:ext>
            </a:extLst>
          </p:cNvPr>
          <p:cNvSpPr>
            <a:spLocks noGrp="1"/>
          </p:cNvSpPr>
          <p:nvPr>
            <p:ph type="sldNum" sz="quarter" idx="12"/>
          </p:nvPr>
        </p:nvSpPr>
        <p:spPr/>
        <p:txBody>
          <a:bodyPr/>
          <a:lstStyle/>
          <a:p>
            <a:fld id="{011EE533-CA1C-46AB-AD27-87CEAFF93B04}" type="slidenum">
              <a:rPr lang="en-US" smtClean="0"/>
              <a:t>‹#›</a:t>
            </a:fld>
            <a:endParaRPr lang="en-US"/>
          </a:p>
        </p:txBody>
      </p:sp>
    </p:spTree>
    <p:extLst>
      <p:ext uri="{BB962C8B-B14F-4D97-AF65-F5344CB8AC3E}">
        <p14:creationId xmlns:p14="http://schemas.microsoft.com/office/powerpoint/2010/main" val="2426495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D7C642C-952B-4137-95A0-A7E97E076D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80CDAB9F-EF00-43D9-B18A-E1AE7D7C8A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336F8D-3EF8-46D4-BD6F-F414F8CEE3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A4DBC-A49F-40E0-A1A1-E1934B530822}" type="datetimeFigureOut">
              <a:rPr lang="en-US" smtClean="0"/>
              <a:t>10/8/2018</a:t>
            </a:fld>
            <a:endParaRPr lang="en-US"/>
          </a:p>
        </p:txBody>
      </p:sp>
      <p:sp>
        <p:nvSpPr>
          <p:cNvPr id="5" name="Footer Placeholder 4">
            <a:extLst>
              <a:ext uri="{FF2B5EF4-FFF2-40B4-BE49-F238E27FC236}">
                <a16:creationId xmlns:a16="http://schemas.microsoft.com/office/drawing/2014/main" xmlns="" id="{DD01593A-964D-4AC6-BF90-070BCB0FC2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96144A2-0BB8-46CF-9967-44258CF448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1EE533-CA1C-46AB-AD27-87CEAFF93B04}" type="slidenum">
              <a:rPr lang="en-US" smtClean="0"/>
              <a:t>‹#›</a:t>
            </a:fld>
            <a:endParaRPr lang="en-US"/>
          </a:p>
        </p:txBody>
      </p:sp>
    </p:spTree>
    <p:extLst>
      <p:ext uri="{BB962C8B-B14F-4D97-AF65-F5344CB8AC3E}">
        <p14:creationId xmlns:p14="http://schemas.microsoft.com/office/powerpoint/2010/main" val="2586180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7.wmf"/><Relationship Id="rId5" Type="http://schemas.openxmlformats.org/officeDocument/2006/relationships/oleObject" Target="../embeddings/oleObject2.bin"/><Relationship Id="rId4" Type="http://schemas.openxmlformats.org/officeDocument/2006/relationships/image" Target="../media/image26.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image" Target="../media/image28.wmf"/></Relationships>
</file>

<file path=ppt/slides/_rels/slide3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31.wmf"/><Relationship Id="rId5" Type="http://schemas.openxmlformats.org/officeDocument/2006/relationships/oleObject" Target="../embeddings/oleObject5.bin"/><Relationship Id="rId4" Type="http://schemas.openxmlformats.org/officeDocument/2006/relationships/image" Target="../media/image30.w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image" Target="../media/image32.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1627910" y="2265364"/>
            <a:ext cx="9144000" cy="2387600"/>
          </a:xfrm>
        </p:spPr>
        <p:txBody>
          <a:bodyPr>
            <a:normAutofit fontScale="90000"/>
          </a:bodyPr>
          <a:lstStyle/>
          <a:p>
            <a:r>
              <a:rPr lang="en-US" b="1" dirty="0">
                <a:latin typeface="Times New Roman" panose="02020603050405020304" pitchFamily="18" charset="0"/>
                <a:cs typeface="Times New Roman" panose="02020603050405020304" pitchFamily="18" charset="0"/>
              </a:rPr>
              <a:t>G205 (hydrology)</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First Semester</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Lesson Two</a:t>
            </a:r>
          </a:p>
        </p:txBody>
      </p:sp>
    </p:spTree>
    <p:extLst>
      <p:ext uri="{BB962C8B-B14F-4D97-AF65-F5344CB8AC3E}">
        <p14:creationId xmlns:p14="http://schemas.microsoft.com/office/powerpoint/2010/main" val="2343371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tandard Rain Gage">
            <a:extLst>
              <a:ext uri="{FF2B5EF4-FFF2-40B4-BE49-F238E27FC236}">
                <a16:creationId xmlns:a16="http://schemas.microsoft.com/office/drawing/2014/main" xmlns="" id="{9F8BBBBF-35CB-40C7-8C23-DFFCBFA01B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88136" y="1870363"/>
            <a:ext cx="1905000" cy="21145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Rain-gage Placement">
            <a:extLst>
              <a:ext uri="{FF2B5EF4-FFF2-40B4-BE49-F238E27FC236}">
                <a16:creationId xmlns:a16="http://schemas.microsoft.com/office/drawing/2014/main" xmlns="" id="{D63E23F0-E3D4-4259-8526-FBA6862272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28001" y="4334741"/>
            <a:ext cx="2790825"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Related image">
            <a:extLst>
              <a:ext uri="{FF2B5EF4-FFF2-40B4-BE49-F238E27FC236}">
                <a16:creationId xmlns:a16="http://schemas.microsoft.com/office/drawing/2014/main" xmlns="" id="{B248016F-9ECB-4F3D-B2BB-2530E017BC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8001" y="1127413"/>
            <a:ext cx="2905125" cy="2857500"/>
          </a:xfrm>
          <a:prstGeom prst="rect">
            <a:avLst/>
          </a:prstGeom>
          <a:noFill/>
          <a:extLst>
            <a:ext uri="{909E8E84-426E-40DD-AFC4-6F175D3DCCD1}">
              <a14:hiddenFill xmlns:a14="http://schemas.microsoft.com/office/drawing/2010/main">
                <a:solidFill>
                  <a:srgbClr val="FFFFFF"/>
                </a:solidFill>
              </a14:hiddenFill>
            </a:ext>
          </a:extLst>
        </p:spPr>
      </p:pic>
      <p:sp>
        <p:nvSpPr>
          <p:cNvPr id="13" name="Title 1">
            <a:extLst>
              <a:ext uri="{FF2B5EF4-FFF2-40B4-BE49-F238E27FC236}">
                <a16:creationId xmlns:a16="http://schemas.microsoft.com/office/drawing/2014/main" xmlns="" id="{2CC70D3C-2A5C-4E30-B208-61172277B697}"/>
              </a:ext>
            </a:extLst>
          </p:cNvPr>
          <p:cNvSpPr>
            <a:spLocks noGrp="1"/>
          </p:cNvSpPr>
          <p:nvPr>
            <p:ph type="ctrTitle"/>
          </p:nvPr>
        </p:nvSpPr>
        <p:spPr>
          <a:xfrm>
            <a:off x="641505" y="727362"/>
            <a:ext cx="4242222" cy="706581"/>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dirty="0">
                <a:solidFill>
                  <a:schemeClr val="accent1"/>
                </a:solidFill>
                <a:latin typeface="Times New Roman" pitchFamily="18" charset="0"/>
                <a:cs typeface="Times New Roman" pitchFamily="18" charset="0"/>
              </a:rPr>
              <a:t>Types of rain gauges </a:t>
            </a:r>
            <a:endParaRPr lang="en-US" sz="3600" dirty="0">
              <a:latin typeface="Times New Roman" pitchFamily="18" charset="0"/>
              <a:cs typeface="Times New Roman" pitchFamily="18" charset="0"/>
            </a:endParaRPr>
          </a:p>
        </p:txBody>
      </p:sp>
      <p:cxnSp>
        <p:nvCxnSpPr>
          <p:cNvPr id="4" name="Straight Arrow Connector 3">
            <a:extLst>
              <a:ext uri="{FF2B5EF4-FFF2-40B4-BE49-F238E27FC236}">
                <a16:creationId xmlns:a16="http://schemas.microsoft.com/office/drawing/2014/main" xmlns="" id="{F423FE80-A72A-4139-AA65-8C67DAD772B1}"/>
              </a:ext>
            </a:extLst>
          </p:cNvPr>
          <p:cNvCxnSpPr/>
          <p:nvPr/>
        </p:nvCxnSpPr>
        <p:spPr>
          <a:xfrm>
            <a:off x="1704109" y="1600200"/>
            <a:ext cx="0" cy="52578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4F9F1A59-AF32-4BBC-B388-1887FC964E34}"/>
              </a:ext>
            </a:extLst>
          </p:cNvPr>
          <p:cNvCxnSpPr/>
          <p:nvPr/>
        </p:nvCxnSpPr>
        <p:spPr>
          <a:xfrm>
            <a:off x="1704109" y="4031673"/>
            <a:ext cx="344978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xmlns="" id="{298B1180-64D1-4A4B-891F-6C766ED8C94E}"/>
              </a:ext>
            </a:extLst>
          </p:cNvPr>
          <p:cNvSpPr txBox="1">
            <a:spLocks/>
          </p:cNvSpPr>
          <p:nvPr/>
        </p:nvSpPr>
        <p:spPr>
          <a:xfrm>
            <a:off x="1875992" y="3280931"/>
            <a:ext cx="4242222"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sz="3200" dirty="0">
                <a:solidFill>
                  <a:schemeClr val="tx1"/>
                </a:solidFill>
                <a:latin typeface="Times New Roman" pitchFamily="18" charset="0"/>
                <a:cs typeface="Times New Roman" pitchFamily="18" charset="0"/>
              </a:rPr>
              <a:t>Non-recording</a:t>
            </a:r>
          </a:p>
        </p:txBody>
      </p:sp>
      <p:pic>
        <p:nvPicPr>
          <p:cNvPr id="1034" name="Picture 10" descr="Non-Recording Rain Gauge - Symons Rain Gauge">
            <a:extLst>
              <a:ext uri="{FF2B5EF4-FFF2-40B4-BE49-F238E27FC236}">
                <a16:creationId xmlns:a16="http://schemas.microsoft.com/office/drawing/2014/main" xmlns="" id="{A0AA8CB9-54DB-43A9-A551-C5BBF176623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88136" y="4229100"/>
            <a:ext cx="2758353" cy="2338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4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xmlns="" id="{2CC70D3C-2A5C-4E30-B208-61172277B697}"/>
              </a:ext>
            </a:extLst>
          </p:cNvPr>
          <p:cNvSpPr>
            <a:spLocks noGrp="1"/>
          </p:cNvSpPr>
          <p:nvPr>
            <p:ph type="ctrTitle"/>
          </p:nvPr>
        </p:nvSpPr>
        <p:spPr>
          <a:xfrm>
            <a:off x="246651" y="5482"/>
            <a:ext cx="4242222" cy="706581"/>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dirty="0">
                <a:solidFill>
                  <a:schemeClr val="accent1"/>
                </a:solidFill>
                <a:latin typeface="Times New Roman" pitchFamily="18" charset="0"/>
                <a:cs typeface="Times New Roman" pitchFamily="18" charset="0"/>
              </a:rPr>
              <a:t>Types of rain gauges </a:t>
            </a:r>
            <a:endParaRPr lang="en-US" sz="3600" dirty="0">
              <a:latin typeface="Times New Roman" pitchFamily="18" charset="0"/>
              <a:cs typeface="Times New Roman" pitchFamily="18" charset="0"/>
            </a:endParaRPr>
          </a:p>
        </p:txBody>
      </p:sp>
      <p:cxnSp>
        <p:nvCxnSpPr>
          <p:cNvPr id="4" name="Straight Arrow Connector 3">
            <a:extLst>
              <a:ext uri="{FF2B5EF4-FFF2-40B4-BE49-F238E27FC236}">
                <a16:creationId xmlns:a16="http://schemas.microsoft.com/office/drawing/2014/main" xmlns="" id="{F423FE80-A72A-4139-AA65-8C67DAD772B1}"/>
              </a:ext>
            </a:extLst>
          </p:cNvPr>
          <p:cNvCxnSpPr/>
          <p:nvPr/>
        </p:nvCxnSpPr>
        <p:spPr>
          <a:xfrm>
            <a:off x="683069" y="712063"/>
            <a:ext cx="0" cy="82296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xmlns="" id="{4F9F1A59-AF32-4BBC-B388-1887FC964E34}"/>
              </a:ext>
            </a:extLst>
          </p:cNvPr>
          <p:cNvCxnSpPr>
            <a:cxnSpLocks/>
          </p:cNvCxnSpPr>
          <p:nvPr/>
        </p:nvCxnSpPr>
        <p:spPr>
          <a:xfrm>
            <a:off x="683069" y="1487504"/>
            <a:ext cx="9784080"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8" name="Title 1">
            <a:extLst>
              <a:ext uri="{FF2B5EF4-FFF2-40B4-BE49-F238E27FC236}">
                <a16:creationId xmlns:a16="http://schemas.microsoft.com/office/drawing/2014/main" xmlns="" id="{298B1180-64D1-4A4B-891F-6C766ED8C94E}"/>
              </a:ext>
            </a:extLst>
          </p:cNvPr>
          <p:cNvSpPr txBox="1">
            <a:spLocks/>
          </p:cNvSpPr>
          <p:nvPr/>
        </p:nvSpPr>
        <p:spPr>
          <a:xfrm>
            <a:off x="1528898" y="712063"/>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sz="3200" dirty="0">
                <a:solidFill>
                  <a:schemeClr val="tx1"/>
                </a:solidFill>
                <a:latin typeface="Times New Roman" pitchFamily="18" charset="0"/>
                <a:cs typeface="Times New Roman" pitchFamily="18" charset="0"/>
              </a:rPr>
              <a:t>Recording </a:t>
            </a:r>
          </a:p>
        </p:txBody>
      </p:sp>
      <p:sp>
        <p:nvSpPr>
          <p:cNvPr id="14" name="Title 1">
            <a:extLst>
              <a:ext uri="{FF2B5EF4-FFF2-40B4-BE49-F238E27FC236}">
                <a16:creationId xmlns:a16="http://schemas.microsoft.com/office/drawing/2014/main" xmlns="" id="{39156EE0-5F2A-4A90-86BF-24C2BC255855}"/>
              </a:ext>
            </a:extLst>
          </p:cNvPr>
          <p:cNvSpPr txBox="1">
            <a:spLocks/>
          </p:cNvSpPr>
          <p:nvPr/>
        </p:nvSpPr>
        <p:spPr>
          <a:xfrm>
            <a:off x="683069" y="2340471"/>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400" dirty="0">
                <a:solidFill>
                  <a:schemeClr val="tx1"/>
                </a:solidFill>
                <a:latin typeface="Times New Roman" pitchFamily="18" charset="0"/>
                <a:cs typeface="Times New Roman" pitchFamily="18" charset="0"/>
              </a:rPr>
              <a:t>Weighing bucket type rain gauge</a:t>
            </a:r>
          </a:p>
        </p:txBody>
      </p:sp>
      <p:sp>
        <p:nvSpPr>
          <p:cNvPr id="15" name="Title 1">
            <a:extLst>
              <a:ext uri="{FF2B5EF4-FFF2-40B4-BE49-F238E27FC236}">
                <a16:creationId xmlns:a16="http://schemas.microsoft.com/office/drawing/2014/main" xmlns="" id="{7D3EBC4D-8CF8-4ADE-A280-5639287D2FBC}"/>
              </a:ext>
            </a:extLst>
          </p:cNvPr>
          <p:cNvSpPr txBox="1">
            <a:spLocks/>
          </p:cNvSpPr>
          <p:nvPr/>
        </p:nvSpPr>
        <p:spPr>
          <a:xfrm>
            <a:off x="683068" y="1556365"/>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IQ" sz="1050" b="1" dirty="0">
                <a:solidFill>
                  <a:schemeClr val="tx1"/>
                </a:solidFill>
                <a:latin typeface="Times New Roman" pitchFamily="18" charset="0"/>
                <a:cs typeface="Times New Roman" pitchFamily="18" charset="0"/>
              </a:rPr>
              <a:t>محطة قياس المطر المعتمدة على قياس وزن الدلو</a:t>
            </a:r>
            <a:endParaRPr lang="en-US" sz="1050" b="1" dirty="0">
              <a:solidFill>
                <a:schemeClr val="tx1"/>
              </a:solidFill>
              <a:latin typeface="Times New Roman" pitchFamily="18" charset="0"/>
              <a:cs typeface="Times New Roman" pitchFamily="18" charset="0"/>
            </a:endParaRPr>
          </a:p>
        </p:txBody>
      </p:sp>
      <p:pic>
        <p:nvPicPr>
          <p:cNvPr id="2050" name="Picture 2" descr="Weighing Bucket Type Rain Gauge ">
            <a:extLst>
              <a:ext uri="{FF2B5EF4-FFF2-40B4-BE49-F238E27FC236}">
                <a16:creationId xmlns:a16="http://schemas.microsoft.com/office/drawing/2014/main" xmlns="" id="{7DC49A97-93B8-4323-A641-7690DE158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581" y="3124577"/>
            <a:ext cx="3302454" cy="2413332"/>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Straight Arrow Connector 9">
            <a:extLst>
              <a:ext uri="{FF2B5EF4-FFF2-40B4-BE49-F238E27FC236}">
                <a16:creationId xmlns:a16="http://schemas.microsoft.com/office/drawing/2014/main" xmlns="" id="{9F677F6D-A7A3-4D77-9FDE-EF6C919A6152}"/>
              </a:ext>
            </a:extLst>
          </p:cNvPr>
          <p:cNvCxnSpPr/>
          <p:nvPr/>
        </p:nvCxnSpPr>
        <p:spPr>
          <a:xfrm>
            <a:off x="1635617" y="1487504"/>
            <a:ext cx="0" cy="45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xmlns="" id="{D796818E-B42F-4218-BEE2-9FAE8C3507B2}"/>
              </a:ext>
            </a:extLst>
          </p:cNvPr>
          <p:cNvCxnSpPr/>
          <p:nvPr/>
        </p:nvCxnSpPr>
        <p:spPr>
          <a:xfrm>
            <a:off x="5834129" y="1487504"/>
            <a:ext cx="0" cy="45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2" name="Title 1">
            <a:extLst>
              <a:ext uri="{FF2B5EF4-FFF2-40B4-BE49-F238E27FC236}">
                <a16:creationId xmlns:a16="http://schemas.microsoft.com/office/drawing/2014/main" xmlns="" id="{E771F81B-BE41-4AC8-BF3D-F72E2FAB96DC}"/>
              </a:ext>
            </a:extLst>
          </p:cNvPr>
          <p:cNvSpPr txBox="1">
            <a:spLocks/>
          </p:cNvSpPr>
          <p:nvPr/>
        </p:nvSpPr>
        <p:spPr>
          <a:xfrm>
            <a:off x="4652379" y="2278690"/>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400" dirty="0">
                <a:solidFill>
                  <a:schemeClr val="tx1"/>
                </a:solidFill>
                <a:latin typeface="Times New Roman" pitchFamily="18" charset="0"/>
                <a:cs typeface="Times New Roman" pitchFamily="18" charset="0"/>
              </a:rPr>
              <a:t>Tipping bucket type rain gauge</a:t>
            </a:r>
          </a:p>
        </p:txBody>
      </p:sp>
      <p:sp>
        <p:nvSpPr>
          <p:cNvPr id="23" name="Title 1">
            <a:extLst>
              <a:ext uri="{FF2B5EF4-FFF2-40B4-BE49-F238E27FC236}">
                <a16:creationId xmlns:a16="http://schemas.microsoft.com/office/drawing/2014/main" xmlns="" id="{47CF514A-7A05-4914-A5DE-463B62A21E1B}"/>
              </a:ext>
            </a:extLst>
          </p:cNvPr>
          <p:cNvSpPr txBox="1">
            <a:spLocks/>
          </p:cNvSpPr>
          <p:nvPr/>
        </p:nvSpPr>
        <p:spPr>
          <a:xfrm>
            <a:off x="4624131" y="1550993"/>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IQ" sz="1050" b="1" dirty="0">
                <a:solidFill>
                  <a:schemeClr val="tx1"/>
                </a:solidFill>
                <a:latin typeface="Times New Roman" pitchFamily="18" charset="0"/>
                <a:cs typeface="Times New Roman" pitchFamily="18" charset="0"/>
              </a:rPr>
              <a:t>محطة قياس المطر من نوع الدلو القلاب</a:t>
            </a:r>
            <a:endParaRPr lang="en-US" sz="1050" b="1" dirty="0">
              <a:solidFill>
                <a:schemeClr val="tx1"/>
              </a:solidFill>
              <a:latin typeface="Times New Roman" pitchFamily="18" charset="0"/>
              <a:cs typeface="Times New Roman" pitchFamily="18" charset="0"/>
            </a:endParaRPr>
          </a:p>
        </p:txBody>
      </p:sp>
      <p:pic>
        <p:nvPicPr>
          <p:cNvPr id="2052" name="Picture 4" descr="Tipping Bucket Rain Gauge">
            <a:extLst>
              <a:ext uri="{FF2B5EF4-FFF2-40B4-BE49-F238E27FC236}">
                <a16:creationId xmlns:a16="http://schemas.microsoft.com/office/drawing/2014/main" xmlns="" id="{9FF39BB5-0AD7-46FC-9144-618FB422F5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47401" y="3048759"/>
            <a:ext cx="2773451" cy="2094793"/>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Tipping Bucket Rain Gauge Details">
            <a:extLst>
              <a:ext uri="{FF2B5EF4-FFF2-40B4-BE49-F238E27FC236}">
                <a16:creationId xmlns:a16="http://schemas.microsoft.com/office/drawing/2014/main" xmlns="" id="{0DF4C060-4EC2-47C1-889E-F821B1AEC2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8873" y="5143551"/>
            <a:ext cx="2527004" cy="1577257"/>
          </a:xfrm>
          <a:prstGeom prst="rect">
            <a:avLst/>
          </a:prstGeom>
          <a:noFill/>
          <a:extLst>
            <a:ext uri="{909E8E84-426E-40DD-AFC4-6F175D3DCCD1}">
              <a14:hiddenFill xmlns:a14="http://schemas.microsoft.com/office/drawing/2010/main">
                <a:solidFill>
                  <a:srgbClr val="FFFFFF"/>
                </a:solidFill>
              </a14:hiddenFill>
            </a:ext>
          </a:extLst>
        </p:spPr>
      </p:pic>
      <p:sp>
        <p:nvSpPr>
          <p:cNvPr id="26" name="Title 1">
            <a:extLst>
              <a:ext uri="{FF2B5EF4-FFF2-40B4-BE49-F238E27FC236}">
                <a16:creationId xmlns:a16="http://schemas.microsoft.com/office/drawing/2014/main" xmlns="" id="{90352284-3322-416F-B1ED-A9C30FB6F948}"/>
              </a:ext>
            </a:extLst>
          </p:cNvPr>
          <p:cNvSpPr txBox="1">
            <a:spLocks/>
          </p:cNvSpPr>
          <p:nvPr/>
        </p:nvSpPr>
        <p:spPr>
          <a:xfrm>
            <a:off x="8049296" y="2333977"/>
            <a:ext cx="3599601"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2400" dirty="0">
                <a:solidFill>
                  <a:schemeClr val="tx1"/>
                </a:solidFill>
                <a:latin typeface="Times New Roman" pitchFamily="18" charset="0"/>
                <a:cs typeface="Times New Roman" pitchFamily="18" charset="0"/>
              </a:rPr>
              <a:t>Floating or Natural Syphon Type Rain Gauge</a:t>
            </a:r>
          </a:p>
        </p:txBody>
      </p:sp>
      <p:sp>
        <p:nvSpPr>
          <p:cNvPr id="27" name="Title 1">
            <a:extLst>
              <a:ext uri="{FF2B5EF4-FFF2-40B4-BE49-F238E27FC236}">
                <a16:creationId xmlns:a16="http://schemas.microsoft.com/office/drawing/2014/main" xmlns="" id="{CBC1A6D8-020C-43E6-B40A-9BA7149B81B8}"/>
              </a:ext>
            </a:extLst>
          </p:cNvPr>
          <p:cNvSpPr txBox="1">
            <a:spLocks/>
          </p:cNvSpPr>
          <p:nvPr/>
        </p:nvSpPr>
        <p:spPr>
          <a:xfrm>
            <a:off x="8744485" y="1586455"/>
            <a:ext cx="2363499"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IQ" sz="1050" b="1" dirty="0">
                <a:solidFill>
                  <a:schemeClr val="tx1"/>
                </a:solidFill>
                <a:latin typeface="Times New Roman" pitchFamily="18" charset="0"/>
                <a:cs typeface="Times New Roman" pitchFamily="18" charset="0"/>
              </a:rPr>
              <a:t>محطة قياس المطر من نوع  السايفون الطبيعي او العائم</a:t>
            </a:r>
            <a:endParaRPr lang="en-US" sz="1050" b="1" dirty="0">
              <a:solidFill>
                <a:schemeClr val="tx1"/>
              </a:solidFill>
              <a:latin typeface="Times New Roman" pitchFamily="18" charset="0"/>
              <a:cs typeface="Times New Roman" pitchFamily="18" charset="0"/>
            </a:endParaRPr>
          </a:p>
        </p:txBody>
      </p:sp>
      <p:cxnSp>
        <p:nvCxnSpPr>
          <p:cNvPr id="32" name="Straight Arrow Connector 31">
            <a:extLst>
              <a:ext uri="{FF2B5EF4-FFF2-40B4-BE49-F238E27FC236}">
                <a16:creationId xmlns:a16="http://schemas.microsoft.com/office/drawing/2014/main" xmlns="" id="{7FF6D79C-F598-467B-B5D7-250C99435748}"/>
              </a:ext>
            </a:extLst>
          </p:cNvPr>
          <p:cNvCxnSpPr/>
          <p:nvPr/>
        </p:nvCxnSpPr>
        <p:spPr>
          <a:xfrm>
            <a:off x="10467149" y="1487504"/>
            <a:ext cx="0" cy="4572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2056" name="Picture 8" descr="Natural Syphon or Float Type Rain Gauge ">
            <a:extLst>
              <a:ext uri="{FF2B5EF4-FFF2-40B4-BE49-F238E27FC236}">
                <a16:creationId xmlns:a16="http://schemas.microsoft.com/office/drawing/2014/main" xmlns="" id="{981B625B-B07E-4FB6-A8F0-F47D2F9ED1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62627" y="3081499"/>
            <a:ext cx="1732816" cy="267444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Natural Syphon or Float Type Rain Gauge Details">
            <a:extLst>
              <a:ext uri="{FF2B5EF4-FFF2-40B4-BE49-F238E27FC236}">
                <a16:creationId xmlns:a16="http://schemas.microsoft.com/office/drawing/2014/main" xmlns="" id="{0A73C038-AC37-4010-8BA1-23617EF46ED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44254" y="3239423"/>
            <a:ext cx="2599945" cy="21836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88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fade">
                                      <p:cBhvr>
                                        <p:cTn id="21" dur="1000"/>
                                        <p:tgtEl>
                                          <p:spTgt spid="14"/>
                                        </p:tgtEl>
                                      </p:cBhvr>
                                    </p:animEffect>
                                    <p:anim calcmode="lin" valueType="num">
                                      <p:cBhvr>
                                        <p:cTn id="22" dur="1000" fill="hold"/>
                                        <p:tgtEl>
                                          <p:spTgt spid="14"/>
                                        </p:tgtEl>
                                        <p:attrNameLst>
                                          <p:attrName>ppt_x</p:attrName>
                                        </p:attrNameLst>
                                      </p:cBhvr>
                                      <p:tavLst>
                                        <p:tav tm="0">
                                          <p:val>
                                            <p:strVal val="#ppt_x"/>
                                          </p:val>
                                        </p:tav>
                                        <p:tav tm="100000">
                                          <p:val>
                                            <p:strVal val="#ppt_x"/>
                                          </p:val>
                                        </p:tav>
                                      </p:tavLst>
                                    </p:anim>
                                    <p:anim calcmode="lin" valueType="num">
                                      <p:cBhvr>
                                        <p:cTn id="2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1000"/>
                                        <p:tgtEl>
                                          <p:spTgt spid="23"/>
                                        </p:tgtEl>
                                      </p:cBhvr>
                                    </p:animEffect>
                                    <p:anim calcmode="lin" valueType="num">
                                      <p:cBhvr>
                                        <p:cTn id="43" dur="1000" fill="hold"/>
                                        <p:tgtEl>
                                          <p:spTgt spid="23"/>
                                        </p:tgtEl>
                                        <p:attrNameLst>
                                          <p:attrName>ppt_x</p:attrName>
                                        </p:attrNameLst>
                                      </p:cBhvr>
                                      <p:tavLst>
                                        <p:tav tm="0">
                                          <p:val>
                                            <p:strVal val="#ppt_x"/>
                                          </p:val>
                                        </p:tav>
                                        <p:tav tm="100000">
                                          <p:val>
                                            <p:strVal val="#ppt_x"/>
                                          </p:val>
                                        </p:tav>
                                      </p:tavLst>
                                    </p:anim>
                                    <p:anim calcmode="lin" valueType="num">
                                      <p:cBhvr>
                                        <p:cTn id="44"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animEffect transition="in" filter="fade">
                                      <p:cBhvr>
                                        <p:cTn id="49" dur="1000"/>
                                        <p:tgtEl>
                                          <p:spTgt spid="26"/>
                                        </p:tgtEl>
                                      </p:cBhvr>
                                    </p:animEffect>
                                    <p:anim calcmode="lin" valueType="num">
                                      <p:cBhvr>
                                        <p:cTn id="50" dur="1000" fill="hold"/>
                                        <p:tgtEl>
                                          <p:spTgt spid="26"/>
                                        </p:tgtEl>
                                        <p:attrNameLst>
                                          <p:attrName>ppt_x</p:attrName>
                                        </p:attrNameLst>
                                      </p:cBhvr>
                                      <p:tavLst>
                                        <p:tav tm="0">
                                          <p:val>
                                            <p:strVal val="#ppt_x"/>
                                          </p:val>
                                        </p:tav>
                                        <p:tav tm="100000">
                                          <p:val>
                                            <p:strVal val="#ppt_x"/>
                                          </p:val>
                                        </p:tav>
                                      </p:tavLst>
                                    </p:anim>
                                    <p:anim calcmode="lin" valueType="num">
                                      <p:cBhvr>
                                        <p:cTn id="51"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1000"/>
                                        <p:tgtEl>
                                          <p:spTgt spid="27"/>
                                        </p:tgtEl>
                                      </p:cBhvr>
                                    </p:animEffect>
                                    <p:anim calcmode="lin" valueType="num">
                                      <p:cBhvr>
                                        <p:cTn id="57" dur="1000" fill="hold"/>
                                        <p:tgtEl>
                                          <p:spTgt spid="27"/>
                                        </p:tgtEl>
                                        <p:attrNameLst>
                                          <p:attrName>ppt_x</p:attrName>
                                        </p:attrNameLst>
                                      </p:cBhvr>
                                      <p:tavLst>
                                        <p:tav tm="0">
                                          <p:val>
                                            <p:strVal val="#ppt_x"/>
                                          </p:val>
                                        </p:tav>
                                        <p:tav tm="100000">
                                          <p:val>
                                            <p:strVal val="#ppt_x"/>
                                          </p:val>
                                        </p:tav>
                                      </p:tavLst>
                                    </p:anim>
                                    <p:anim calcmode="lin" valueType="num">
                                      <p:cBhvr>
                                        <p:cTn id="5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8" grpId="0"/>
      <p:bldP spid="14" grpId="0"/>
      <p:bldP spid="15" grpId="0"/>
      <p:bldP spid="22" grpId="0"/>
      <p:bldP spid="23" grpId="0"/>
      <p:bldP spid="26"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641505" y="727362"/>
            <a:ext cx="2371859" cy="706581"/>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u="sng" dirty="0">
                <a:solidFill>
                  <a:schemeClr val="accent1"/>
                </a:solidFill>
                <a:latin typeface="Times New Roman" pitchFamily="18" charset="0"/>
                <a:cs typeface="Times New Roman" pitchFamily="18" charset="0"/>
              </a:rPr>
              <a:t>Rainy days</a:t>
            </a:r>
            <a:endParaRPr lang="en-US" sz="3600" u="sng" dirty="0">
              <a:latin typeface="Times New Roman" pitchFamily="18" charset="0"/>
              <a:cs typeface="Times New Roman" pitchFamily="18" charset="0"/>
            </a:endParaRPr>
          </a:p>
        </p:txBody>
      </p:sp>
      <p:sp>
        <p:nvSpPr>
          <p:cNvPr id="5" name="Title 1">
            <a:extLst>
              <a:ext uri="{FF2B5EF4-FFF2-40B4-BE49-F238E27FC236}">
                <a16:creationId xmlns:a16="http://schemas.microsoft.com/office/drawing/2014/main" xmlns="" id="{E81F8A61-2738-4474-96B7-C177AFA0DC6D}"/>
              </a:ext>
            </a:extLst>
          </p:cNvPr>
          <p:cNvSpPr txBox="1">
            <a:spLocks/>
          </p:cNvSpPr>
          <p:nvPr/>
        </p:nvSpPr>
        <p:spPr>
          <a:xfrm>
            <a:off x="641505" y="1600200"/>
            <a:ext cx="11079440" cy="1267688"/>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latin typeface="Times New Roman" panose="02020603050405020304" pitchFamily="18" charset="0"/>
                <a:cs typeface="Times New Roman" panose="02020603050405020304" pitchFamily="18" charset="0"/>
              </a:rPr>
              <a:t>When the rainfall during a day is </a:t>
            </a:r>
            <a:r>
              <a:rPr lang="en-US" sz="3600" dirty="0">
                <a:solidFill>
                  <a:srgbClr val="FF0000"/>
                </a:solidFill>
                <a:latin typeface="Times New Roman" panose="02020603050405020304" pitchFamily="18" charset="0"/>
                <a:cs typeface="Times New Roman" panose="02020603050405020304" pitchFamily="18" charset="0"/>
              </a:rPr>
              <a:t>2.5 mm </a:t>
            </a:r>
            <a:r>
              <a:rPr lang="en-US" sz="3600" dirty="0">
                <a:latin typeface="Times New Roman" panose="02020603050405020304" pitchFamily="18" charset="0"/>
                <a:cs typeface="Times New Roman" panose="02020603050405020304" pitchFamily="18" charset="0"/>
              </a:rPr>
              <a:t>or more the day is known as </a:t>
            </a:r>
            <a:r>
              <a:rPr lang="en-US" sz="3600" i="1" dirty="0">
                <a:solidFill>
                  <a:srgbClr val="FF0000"/>
                </a:solidFill>
                <a:latin typeface="Times New Roman" panose="02020603050405020304" pitchFamily="18" charset="0"/>
                <a:cs typeface="Times New Roman" panose="02020603050405020304" pitchFamily="18" charset="0"/>
              </a:rPr>
              <a:t>rainy day</a:t>
            </a:r>
            <a:r>
              <a:rPr lang="en-US" sz="3600" dirty="0">
                <a:latin typeface="Times New Roman" panose="02020603050405020304" pitchFamily="18" charset="0"/>
                <a:cs typeface="Times New Roman" panose="02020603050405020304" pitchFamily="18" charset="0"/>
              </a:rPr>
              <a:t>.</a:t>
            </a:r>
          </a:p>
        </p:txBody>
      </p:sp>
      <p:sp>
        <p:nvSpPr>
          <p:cNvPr id="8" name="Title 1">
            <a:extLst>
              <a:ext uri="{FF2B5EF4-FFF2-40B4-BE49-F238E27FC236}">
                <a16:creationId xmlns:a16="http://schemas.microsoft.com/office/drawing/2014/main" xmlns="" id="{896FC2CD-10E9-47ED-AB4D-27FCA36B577B}"/>
              </a:ext>
            </a:extLst>
          </p:cNvPr>
          <p:cNvSpPr txBox="1">
            <a:spLocks/>
          </p:cNvSpPr>
          <p:nvPr/>
        </p:nvSpPr>
        <p:spPr>
          <a:xfrm>
            <a:off x="641505" y="3200399"/>
            <a:ext cx="7920604" cy="706581"/>
          </a:xfrm>
          <a:prstGeom prst="rect">
            <a:avLst/>
          </a:prstGeom>
          <a:noFill/>
          <a:ln w="12700" cap="flat" cmpd="sng" algn="ctr">
            <a:noFill/>
            <a:prstDash val="solid"/>
            <a:miter lim="800000"/>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US" sz="3600" u="sng" dirty="0">
                <a:solidFill>
                  <a:schemeClr val="accent1"/>
                </a:solidFill>
                <a:latin typeface="Times New Roman" pitchFamily="18" charset="0"/>
                <a:cs typeface="Times New Roman" pitchFamily="18" charset="0"/>
              </a:rPr>
              <a:t>Classification of intensity of rainfall</a:t>
            </a:r>
            <a:endParaRPr lang="en-US" sz="3600" u="sng" dirty="0">
              <a:latin typeface="Times New Roman" pitchFamily="18" charset="0"/>
              <a:cs typeface="Times New Roman" pitchFamily="18" charset="0"/>
            </a:endParaRPr>
          </a:p>
        </p:txBody>
      </p:sp>
      <p:sp>
        <p:nvSpPr>
          <p:cNvPr id="3" name="Rectangle 2">
            <a:extLst>
              <a:ext uri="{FF2B5EF4-FFF2-40B4-BE49-F238E27FC236}">
                <a16:creationId xmlns:a16="http://schemas.microsoft.com/office/drawing/2014/main" xmlns="" id="{8289F107-580F-4132-B3F8-7F9584560154}"/>
              </a:ext>
            </a:extLst>
          </p:cNvPr>
          <p:cNvSpPr/>
          <p:nvPr/>
        </p:nvSpPr>
        <p:spPr>
          <a:xfrm>
            <a:off x="641505" y="3906980"/>
            <a:ext cx="10892404" cy="2308324"/>
          </a:xfrm>
          <a:prstGeom prst="rect">
            <a:avLst/>
          </a:prstGeom>
        </p:spPr>
        <p:txBody>
          <a:bodyPr wrap="square">
            <a:spAutoFit/>
          </a:bodyPr>
          <a:lstStyle/>
          <a:p>
            <a:r>
              <a:rPr lang="en-US" sz="3600" dirty="0">
                <a:latin typeface="Times New Roman" panose="02020603050405020304" pitchFamily="18" charset="0"/>
                <a:ea typeface="+mj-ea"/>
                <a:cs typeface="Times New Roman" panose="02020603050405020304" pitchFamily="18" charset="0"/>
              </a:rPr>
              <a:t>The rainfall intensity is classified as follows:</a:t>
            </a:r>
          </a:p>
          <a:p>
            <a:pPr marL="742950" indent="-742950">
              <a:buFont typeface="+mj-lt"/>
              <a:buAutoNum type="arabicPeriod"/>
            </a:pPr>
            <a:r>
              <a:rPr lang="en-US" sz="3600" dirty="0">
                <a:latin typeface="Times New Roman" panose="02020603050405020304" pitchFamily="18" charset="0"/>
                <a:ea typeface="+mj-ea"/>
                <a:cs typeface="Times New Roman" panose="02020603050405020304" pitchFamily="18" charset="0"/>
              </a:rPr>
              <a:t>Up to 2.5 mm/h : </a:t>
            </a:r>
            <a:r>
              <a:rPr lang="en-US" sz="3600" dirty="0">
                <a:solidFill>
                  <a:schemeClr val="accent5">
                    <a:lumMod val="60000"/>
                    <a:lumOff val="40000"/>
                  </a:schemeClr>
                </a:solidFill>
                <a:latin typeface="Times New Roman" panose="02020603050405020304" pitchFamily="18" charset="0"/>
                <a:ea typeface="+mj-ea"/>
                <a:cs typeface="Times New Roman" panose="02020603050405020304" pitchFamily="18" charset="0"/>
              </a:rPr>
              <a:t>light rain</a:t>
            </a:r>
          </a:p>
          <a:p>
            <a:pPr marL="742950" indent="-742950">
              <a:buFont typeface="+mj-lt"/>
              <a:buAutoNum type="arabicPeriod"/>
            </a:pPr>
            <a:r>
              <a:rPr lang="en-US" sz="3600" dirty="0">
                <a:latin typeface="Times New Roman" panose="02020603050405020304" pitchFamily="18" charset="0"/>
                <a:ea typeface="+mj-ea"/>
                <a:cs typeface="Times New Roman" panose="02020603050405020304" pitchFamily="18" charset="0"/>
              </a:rPr>
              <a:t>2.5 – 7.5 mm/h  : </a:t>
            </a:r>
            <a:r>
              <a:rPr lang="en-US" sz="3600" dirty="0">
                <a:solidFill>
                  <a:schemeClr val="accent5">
                    <a:lumMod val="75000"/>
                  </a:schemeClr>
                </a:solidFill>
                <a:latin typeface="Times New Roman" panose="02020603050405020304" pitchFamily="18" charset="0"/>
                <a:ea typeface="+mj-ea"/>
                <a:cs typeface="Times New Roman" panose="02020603050405020304" pitchFamily="18" charset="0"/>
              </a:rPr>
              <a:t>medium rain</a:t>
            </a:r>
          </a:p>
          <a:p>
            <a:pPr marL="742950" indent="-742950">
              <a:buFont typeface="+mj-lt"/>
              <a:buAutoNum type="arabicPeriod"/>
            </a:pPr>
            <a:r>
              <a:rPr lang="en-US" sz="3600" dirty="0">
                <a:latin typeface="Times New Roman" panose="02020603050405020304" pitchFamily="18" charset="0"/>
                <a:ea typeface="+mj-ea"/>
                <a:cs typeface="Times New Roman" panose="02020603050405020304" pitchFamily="18" charset="0"/>
              </a:rPr>
              <a:t>7.5 mm/h and above : </a:t>
            </a:r>
            <a:r>
              <a:rPr lang="en-US" sz="3600" dirty="0">
                <a:solidFill>
                  <a:schemeClr val="accent5">
                    <a:lumMod val="50000"/>
                  </a:schemeClr>
                </a:solidFill>
                <a:latin typeface="Times New Roman" panose="02020603050405020304" pitchFamily="18" charset="0"/>
                <a:ea typeface="+mj-ea"/>
                <a:cs typeface="Times New Roman" panose="02020603050405020304" pitchFamily="18" charset="0"/>
              </a:rPr>
              <a:t>heavy rain</a:t>
            </a:r>
          </a:p>
        </p:txBody>
      </p:sp>
    </p:spTree>
    <p:extLst>
      <p:ext uri="{BB962C8B-B14F-4D97-AF65-F5344CB8AC3E}">
        <p14:creationId xmlns:p14="http://schemas.microsoft.com/office/powerpoint/2010/main" val="21371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641505" y="309092"/>
            <a:ext cx="909492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u="sng" dirty="0">
                <a:latin typeface="Times New Roman" pitchFamily="18" charset="0"/>
                <a:cs typeface="Times New Roman" pitchFamily="18" charset="0"/>
              </a:rPr>
              <a:t>Correction of deficiencies in rainfall data</a:t>
            </a:r>
          </a:p>
        </p:txBody>
      </p:sp>
      <p:sp>
        <p:nvSpPr>
          <p:cNvPr id="5" name="Title 1">
            <a:extLst>
              <a:ext uri="{FF2B5EF4-FFF2-40B4-BE49-F238E27FC236}">
                <a16:creationId xmlns:a16="http://schemas.microsoft.com/office/drawing/2014/main" xmlns="" id="{E81F8A61-2738-4474-96B7-C177AFA0DC6D}"/>
              </a:ext>
            </a:extLst>
          </p:cNvPr>
          <p:cNvSpPr txBox="1">
            <a:spLocks/>
          </p:cNvSpPr>
          <p:nvPr/>
        </p:nvSpPr>
        <p:spPr>
          <a:xfrm>
            <a:off x="641505" y="1120463"/>
            <a:ext cx="10485841" cy="88864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latin typeface="Times New Roman" panose="02020603050405020304" pitchFamily="18" charset="0"/>
                <a:cs typeface="Times New Roman" panose="02020603050405020304" pitchFamily="18" charset="0"/>
              </a:rPr>
              <a:t>Sometimes there might be breaks or gaps in the rainfall data of some stations. These gaps may be due to the following reasons:</a:t>
            </a:r>
            <a:endParaRPr lang="en-US" sz="3200"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xmlns="" id="{E66AF4BF-3C44-4FA6-B852-62B577439DEB}"/>
              </a:ext>
            </a:extLst>
          </p:cNvPr>
          <p:cNvSpPr/>
          <p:nvPr/>
        </p:nvSpPr>
        <p:spPr>
          <a:xfrm>
            <a:off x="641504" y="2406234"/>
            <a:ext cx="9687351" cy="2031325"/>
          </a:xfrm>
          <a:prstGeom prst="rect">
            <a:avLst/>
          </a:prstGeom>
        </p:spPr>
        <p:txBody>
          <a:bodyPr wrap="square">
            <a:spAutoFit/>
          </a:bodyPr>
          <a:lstStyle/>
          <a:p>
            <a:pPr marL="342900" marR="152400" lvl="0" indent="-342900">
              <a:lnSpc>
                <a:spcPct val="150000"/>
              </a:lnSpc>
              <a:spcBef>
                <a:spcPts val="1200"/>
              </a:spcBef>
              <a:spcAft>
                <a:spcPts val="0"/>
              </a:spcAft>
              <a:buSzPts val="1000"/>
              <a:buFont typeface="Symbol" panose="05050102010706020507" pitchFamily="18" charset="2"/>
              <a:buChar char=""/>
              <a:tabLst>
                <a:tab pos="45720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Absence of an observer</a:t>
            </a:r>
          </a:p>
          <a:p>
            <a:pPr marL="342900" marR="152400" lvl="0" indent="-342900">
              <a:lnSpc>
                <a:spcPct val="150000"/>
              </a:lnSpc>
              <a:spcAft>
                <a:spcPts val="0"/>
              </a:spcAft>
              <a:buSzPts val="1000"/>
              <a:buFont typeface="Symbol" panose="05050102010706020507" pitchFamily="18" charset="2"/>
              <a:buChar char=""/>
              <a:tabLst>
                <a:tab pos="45720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Instruments failure</a:t>
            </a:r>
          </a:p>
          <a:p>
            <a:pPr marL="342900" marR="152400" lvl="0" indent="-342900">
              <a:lnSpc>
                <a:spcPct val="150000"/>
              </a:lnSpc>
              <a:spcAft>
                <a:spcPts val="1200"/>
              </a:spcAft>
              <a:buSzPts val="1000"/>
              <a:buFont typeface="Symbol" panose="05050102010706020507" pitchFamily="18" charset="2"/>
              <a:buChar char=""/>
              <a:tabLst>
                <a:tab pos="457200" algn="l"/>
              </a:tabLst>
            </a:pPr>
            <a:r>
              <a:rPr lang="en-US" sz="2800" dirty="0">
                <a:latin typeface="Times New Roman" panose="02020603050405020304" pitchFamily="18" charset="0"/>
                <a:ea typeface="Calibri" panose="020F0502020204030204" pitchFamily="34" charset="0"/>
                <a:cs typeface="Times New Roman" panose="02020603050405020304" pitchFamily="18" charset="0"/>
              </a:rPr>
              <a:t>Unapproachable circumstances such as flooding</a:t>
            </a:r>
          </a:p>
        </p:txBody>
      </p:sp>
    </p:spTree>
    <p:extLst>
      <p:ext uri="{BB962C8B-B14F-4D97-AF65-F5344CB8AC3E}">
        <p14:creationId xmlns:p14="http://schemas.microsoft.com/office/powerpoint/2010/main" val="410946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641505" y="309092"/>
            <a:ext cx="715021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u="sng" dirty="0">
                <a:latin typeface="Times New Roman" pitchFamily="18" charset="0"/>
                <a:cs typeface="Times New Roman" pitchFamily="18" charset="0"/>
              </a:rPr>
              <a:t>Correction for the missing rainfall data</a:t>
            </a:r>
            <a:endParaRPr lang="en-US" sz="3200" u="sng" dirty="0">
              <a:latin typeface="Times New Roman" pitchFamily="18" charset="0"/>
              <a:cs typeface="Times New Roman" pitchFamily="18" charset="0"/>
              <a:sym typeface="Symbol"/>
            </a:endParaRPr>
          </a:p>
        </p:txBody>
      </p:sp>
      <p:sp>
        <p:nvSpPr>
          <p:cNvPr id="5" name="Title 1">
            <a:extLst>
              <a:ext uri="{FF2B5EF4-FFF2-40B4-BE49-F238E27FC236}">
                <a16:creationId xmlns:a16="http://schemas.microsoft.com/office/drawing/2014/main" xmlns="" id="{E81F8A61-2738-4474-96B7-C177AFA0DC6D}"/>
              </a:ext>
            </a:extLst>
          </p:cNvPr>
          <p:cNvSpPr txBox="1">
            <a:spLocks/>
          </p:cNvSpPr>
          <p:nvPr/>
        </p:nvSpPr>
        <p:spPr>
          <a:xfrm>
            <a:off x="641505" y="1120463"/>
            <a:ext cx="10485841" cy="451141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latin typeface="Times New Roman" panose="02020603050405020304" pitchFamily="18" charset="0"/>
                <a:cs typeface="Times New Roman" panose="02020603050405020304" pitchFamily="18" charset="0"/>
              </a:rPr>
              <a:t>The missing rainfall data may be supplemented by the following method:</a:t>
            </a:r>
          </a:p>
          <a:p>
            <a:pPr algn="l"/>
            <a:endParaRPr lang="en-US" sz="2800" dirty="0">
              <a:latin typeface="Times New Roman" panose="02020603050405020304" pitchFamily="18" charset="0"/>
              <a:cs typeface="Times New Roman" panose="02020603050405020304" pitchFamily="18" charset="0"/>
            </a:endParaRPr>
          </a:p>
          <a:p>
            <a:pPr marL="457200" indent="-457200" algn="l">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Arithmetic average method</a:t>
            </a:r>
          </a:p>
          <a:p>
            <a:pPr marL="457200" indent="-457200" algn="l">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Normal ratio method</a:t>
            </a:r>
          </a:p>
          <a:p>
            <a:pPr marL="457200" indent="-457200" algn="l">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Weighted average method</a:t>
            </a:r>
          </a:p>
          <a:p>
            <a:pPr algn="l"/>
            <a:endParaRPr lang="en-US" sz="2800" dirty="0">
              <a:latin typeface="Times New Roman" panose="02020603050405020304" pitchFamily="18" charset="0"/>
              <a:cs typeface="Times New Roman" panose="02020603050405020304" pitchFamily="18" charset="0"/>
            </a:endParaRPr>
          </a:p>
          <a:p>
            <a:pPr algn="l"/>
            <a:endParaRPr lang="en-US" sz="2800" dirty="0">
              <a:latin typeface="Times New Roman" panose="02020603050405020304" pitchFamily="18" charset="0"/>
              <a:cs typeface="Times New Roman" panose="02020603050405020304" pitchFamily="18" charset="0"/>
            </a:endParaRPr>
          </a:p>
          <a:p>
            <a:pPr algn="l"/>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29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641505" y="246746"/>
            <a:ext cx="715021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u="sng" dirty="0">
                <a:latin typeface="Times New Roman" pitchFamily="18" charset="0"/>
                <a:cs typeface="Times New Roman" pitchFamily="18" charset="0"/>
              </a:rPr>
              <a:t>Correction for the missing rainfall data</a:t>
            </a:r>
            <a:endParaRPr lang="en-US" sz="3200" u="sng" dirty="0">
              <a:latin typeface="Times New Roman" pitchFamily="18" charset="0"/>
              <a:cs typeface="Times New Roman" pitchFamily="18" charset="0"/>
              <a:sym typeface="Symbol"/>
            </a:endParaRPr>
          </a:p>
        </p:txBody>
      </p:sp>
      <p:sp>
        <p:nvSpPr>
          <p:cNvPr id="5" name="Title 1">
            <a:extLst>
              <a:ext uri="{FF2B5EF4-FFF2-40B4-BE49-F238E27FC236}">
                <a16:creationId xmlns:a16="http://schemas.microsoft.com/office/drawing/2014/main" xmlns="" id="{E81F8A61-2738-4474-96B7-C177AFA0DC6D}"/>
              </a:ext>
            </a:extLst>
          </p:cNvPr>
          <p:cNvSpPr txBox="1">
            <a:spLocks/>
          </p:cNvSpPr>
          <p:nvPr/>
        </p:nvSpPr>
        <p:spPr>
          <a:xfrm>
            <a:off x="641505" y="976743"/>
            <a:ext cx="10485841" cy="326274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rgbClr val="0070C0"/>
                </a:solidFill>
                <a:latin typeface="Times New Roman" panose="02020603050405020304" pitchFamily="18" charset="0"/>
                <a:cs typeface="Times New Roman" panose="02020603050405020304" pitchFamily="18" charset="0"/>
              </a:rPr>
              <a:t>Arithmetic average</a:t>
            </a:r>
          </a:p>
          <a:p>
            <a:pPr algn="l"/>
            <a:endParaRPr lang="en-US" sz="2800" dirty="0">
              <a:latin typeface="Times New Roman" panose="02020603050405020304" pitchFamily="18" charset="0"/>
              <a:cs typeface="Times New Roman" panose="02020603050405020304" pitchFamily="18" charset="0"/>
            </a:endParaRPr>
          </a:p>
          <a:p>
            <a:pPr algn="l"/>
            <a:r>
              <a:rPr lang="en-US" sz="2800" dirty="0">
                <a:latin typeface="Times New Roman" panose="02020603050405020304" pitchFamily="18" charset="0"/>
                <a:cs typeface="Times New Roman" panose="02020603050405020304" pitchFamily="18" charset="0"/>
              </a:rPr>
              <a:t>When the data of a rain gauge station, e.g. ‘A’, is missing for a year, consider the adjacent rain gauge stations—B, C and D. If the rainfall at these adjacent stations B, C and D is within 10% of the average rainfall of A (less or more), then the simple arithmetic average of these adjacent stations of the year may be considered as the missing rainfall of A for that year</a:t>
            </a:r>
            <a:endParaRPr lang="en-US" sz="3200" dirty="0">
              <a:latin typeface="Times New Roman" panose="02020603050405020304" pitchFamily="18" charset="0"/>
              <a:cs typeface="Times New Roman" panose="02020603050405020304" pitchFamily="18" charset="0"/>
            </a:endParaRPr>
          </a:p>
        </p:txBody>
      </p:sp>
      <p:pic>
        <p:nvPicPr>
          <p:cNvPr id="4" name="Picture 3" descr="https://www.safaribooksonline.com/library/view/elementary-engineering-hydrology/9789332508187/images/page66.png">
            <a:extLst>
              <a:ext uri="{FF2B5EF4-FFF2-40B4-BE49-F238E27FC236}">
                <a16:creationId xmlns:a16="http://schemas.microsoft.com/office/drawing/2014/main" xmlns="" id="{D3E3BC06-FA1F-4E1E-AAEB-867CFFC464F8}"/>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41504" y="4414926"/>
            <a:ext cx="5696816" cy="597045"/>
          </a:xfrm>
          <a:prstGeom prst="rect">
            <a:avLst/>
          </a:prstGeom>
          <a:noFill/>
          <a:ln>
            <a:solidFill>
              <a:srgbClr val="00B0F0"/>
            </a:solidFill>
          </a:ln>
        </p:spPr>
      </p:pic>
      <p:sp>
        <p:nvSpPr>
          <p:cNvPr id="3" name="Rectangle 2">
            <a:extLst>
              <a:ext uri="{FF2B5EF4-FFF2-40B4-BE49-F238E27FC236}">
                <a16:creationId xmlns:a16="http://schemas.microsoft.com/office/drawing/2014/main" xmlns="" id="{BF89FC5F-7791-4DB9-95C0-34B1FE46C2AE}"/>
              </a:ext>
            </a:extLst>
          </p:cNvPr>
          <p:cNvSpPr/>
          <p:nvPr/>
        </p:nvSpPr>
        <p:spPr>
          <a:xfrm>
            <a:off x="641504" y="5270538"/>
            <a:ext cx="10331295" cy="1384995"/>
          </a:xfrm>
          <a:prstGeom prst="rect">
            <a:avLst/>
          </a:prstGeom>
        </p:spPr>
        <p:txBody>
          <a:bodyPr wrap="square">
            <a:spAutoFit/>
          </a:bodyPr>
          <a:lstStyle/>
          <a:p>
            <a:r>
              <a:rPr lang="en-US" sz="2800" dirty="0">
                <a:latin typeface="Times New Roman" panose="02020603050405020304" pitchFamily="18" charset="0"/>
                <a:ea typeface="+mj-ea"/>
                <a:cs typeface="Times New Roman" panose="02020603050405020304" pitchFamily="18" charset="0"/>
              </a:rPr>
              <a:t>where, n = Number of adjacent rain gauge stations</a:t>
            </a:r>
          </a:p>
          <a:p>
            <a:r>
              <a:rPr lang="en-US" sz="2800" dirty="0">
                <a:latin typeface="Times New Roman" panose="02020603050405020304" pitchFamily="18" charset="0"/>
                <a:ea typeface="+mj-ea"/>
                <a:cs typeface="Times New Roman" panose="02020603050405020304" pitchFamily="18" charset="0"/>
              </a:rPr>
              <a:t>P</a:t>
            </a:r>
            <a:r>
              <a:rPr lang="en-US" sz="2800" baseline="-25000" dirty="0">
                <a:latin typeface="Times New Roman" panose="02020603050405020304" pitchFamily="18" charset="0"/>
                <a:ea typeface="+mj-ea"/>
                <a:cs typeface="Times New Roman" panose="02020603050405020304" pitchFamily="18" charset="0"/>
              </a:rPr>
              <a:t>B</a:t>
            </a:r>
            <a:r>
              <a:rPr lang="en-US" sz="2800" dirty="0">
                <a:latin typeface="Times New Roman" panose="02020603050405020304" pitchFamily="18" charset="0"/>
                <a:ea typeface="+mj-ea"/>
                <a:cs typeface="Times New Roman" panose="02020603050405020304" pitchFamily="18" charset="0"/>
              </a:rPr>
              <a:t>, P</a:t>
            </a:r>
            <a:r>
              <a:rPr lang="en-US" sz="2800" baseline="-25000" dirty="0">
                <a:latin typeface="Times New Roman" panose="02020603050405020304" pitchFamily="18" charset="0"/>
                <a:ea typeface="+mj-ea"/>
                <a:cs typeface="Times New Roman" panose="02020603050405020304" pitchFamily="18" charset="0"/>
              </a:rPr>
              <a:t>C</a:t>
            </a:r>
            <a:r>
              <a:rPr lang="en-US" sz="2800" dirty="0">
                <a:latin typeface="Times New Roman" panose="02020603050405020304" pitchFamily="18" charset="0"/>
                <a:ea typeface="+mj-ea"/>
                <a:cs typeface="Times New Roman" panose="02020603050405020304" pitchFamily="18" charset="0"/>
              </a:rPr>
              <a:t>, P</a:t>
            </a:r>
            <a:r>
              <a:rPr lang="en-US" sz="2800" baseline="-25000" dirty="0">
                <a:latin typeface="Times New Roman" panose="02020603050405020304" pitchFamily="18" charset="0"/>
                <a:ea typeface="+mj-ea"/>
                <a:cs typeface="Times New Roman" panose="02020603050405020304" pitchFamily="18" charset="0"/>
              </a:rPr>
              <a:t>D</a:t>
            </a:r>
            <a:r>
              <a:rPr lang="en-US" sz="2800" dirty="0">
                <a:latin typeface="Times New Roman" panose="02020603050405020304" pitchFamily="18" charset="0"/>
                <a:ea typeface="+mj-ea"/>
                <a:cs typeface="Times New Roman" panose="02020603050405020304" pitchFamily="18" charset="0"/>
              </a:rPr>
              <a:t> = Precipitation at B, C and D for the period for which the data is missing at A</a:t>
            </a:r>
          </a:p>
        </p:txBody>
      </p:sp>
    </p:spTree>
    <p:extLst>
      <p:ext uri="{BB962C8B-B14F-4D97-AF65-F5344CB8AC3E}">
        <p14:creationId xmlns:p14="http://schemas.microsoft.com/office/powerpoint/2010/main" val="265656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xmlns="" id="{D8469698-4F15-4DFE-98C7-DCDAEF9B1141}"/>
              </a:ext>
            </a:extLst>
          </p:cNvPr>
          <p:cNvSpPr>
            <a:spLocks noChangeArrowheads="1"/>
          </p:cNvSpPr>
          <p:nvPr/>
        </p:nvSpPr>
        <p:spPr bwMode="auto">
          <a:xfrm>
            <a:off x="394855" y="-48120"/>
            <a:ext cx="11242964"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1</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In a catchment area, daily precipitation was observed by 11 rain gauge stations. On 2 August 2005, the observations indicated that one rain gauge was out of order. The observations taken by the 10 rain gauge stations are as follows:</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73" name="Picture 175" descr="https://www.safaribooksonline.com/library/view/elementary-engineering-hydrology/9789332508187/images/page67.png">
            <a:extLst>
              <a:ext uri="{FF2B5EF4-FFF2-40B4-BE49-F238E27FC236}">
                <a16:creationId xmlns:a16="http://schemas.microsoft.com/office/drawing/2014/main" xmlns="" id="{953719BA-53DB-43A7-89DA-B1DD582268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6209" y="2028960"/>
            <a:ext cx="10627131" cy="808403"/>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a:extLst>
              <a:ext uri="{FF2B5EF4-FFF2-40B4-BE49-F238E27FC236}">
                <a16:creationId xmlns:a16="http://schemas.microsoft.com/office/drawing/2014/main" xmlns="" id="{24238F66-387E-4DFD-8EB0-A6FC76328FD3}"/>
              </a:ext>
            </a:extLst>
          </p:cNvPr>
          <p:cNvSpPr>
            <a:spLocks noChangeArrowheads="1"/>
          </p:cNvSpPr>
          <p:nvPr/>
        </p:nvSpPr>
        <p:spPr bwMode="auto">
          <a:xfrm>
            <a:off x="415637" y="2920491"/>
            <a:ext cx="3738524"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Estimate the missing data at H.</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cxnSp>
        <p:nvCxnSpPr>
          <p:cNvPr id="11" name="Straight Connector 10">
            <a:extLst>
              <a:ext uri="{FF2B5EF4-FFF2-40B4-BE49-F238E27FC236}">
                <a16:creationId xmlns:a16="http://schemas.microsoft.com/office/drawing/2014/main" xmlns="" id="{C386EDCA-3D11-493C-9DDE-051D33D249A5}"/>
              </a:ext>
            </a:extLst>
          </p:cNvPr>
          <p:cNvCxnSpPr/>
          <p:nvPr/>
        </p:nvCxnSpPr>
        <p:spPr>
          <a:xfrm>
            <a:off x="0" y="3429000"/>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13" name="Picture 12" descr="https://www.safaribooksonline.com/library/view/elementary-engineering-hydrology/9789332508187/images/page67a.png">
            <a:extLst>
              <a:ext uri="{FF2B5EF4-FFF2-40B4-BE49-F238E27FC236}">
                <a16:creationId xmlns:a16="http://schemas.microsoft.com/office/drawing/2014/main" xmlns="" id="{2C865CE2-F94D-47FD-9375-3A271D672F40}"/>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19558" y="4581730"/>
            <a:ext cx="10301728" cy="1046338"/>
          </a:xfrm>
          <a:prstGeom prst="rect">
            <a:avLst/>
          </a:prstGeom>
          <a:noFill/>
          <a:ln>
            <a:noFill/>
          </a:ln>
        </p:spPr>
      </p:pic>
      <p:sp>
        <p:nvSpPr>
          <p:cNvPr id="14" name="Rectangle 3">
            <a:extLst>
              <a:ext uri="{FF2B5EF4-FFF2-40B4-BE49-F238E27FC236}">
                <a16:creationId xmlns:a16="http://schemas.microsoft.com/office/drawing/2014/main" xmlns="" id="{DBA3D2CA-34B1-4811-8E44-3AC87D934FFF}"/>
              </a:ext>
            </a:extLst>
          </p:cNvPr>
          <p:cNvSpPr>
            <a:spLocks noChangeArrowheads="1"/>
          </p:cNvSpPr>
          <p:nvPr/>
        </p:nvSpPr>
        <p:spPr bwMode="auto">
          <a:xfrm>
            <a:off x="415637" y="3626290"/>
            <a:ext cx="1274708"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2800" b="1" i="0" u="sng"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01581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641505" y="246746"/>
            <a:ext cx="715021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u="sng" dirty="0">
                <a:latin typeface="Times New Roman" pitchFamily="18" charset="0"/>
                <a:cs typeface="Times New Roman" pitchFamily="18" charset="0"/>
              </a:rPr>
              <a:t>Correction for the missing rainfall data</a:t>
            </a:r>
            <a:endParaRPr lang="en-US" sz="3200" u="sng" dirty="0">
              <a:latin typeface="Times New Roman" pitchFamily="18" charset="0"/>
              <a:cs typeface="Times New Roman" pitchFamily="18" charset="0"/>
              <a:sym typeface="Symbol"/>
            </a:endParaRPr>
          </a:p>
        </p:txBody>
      </p:sp>
      <p:sp>
        <p:nvSpPr>
          <p:cNvPr id="5" name="Title 1">
            <a:extLst>
              <a:ext uri="{FF2B5EF4-FFF2-40B4-BE49-F238E27FC236}">
                <a16:creationId xmlns:a16="http://schemas.microsoft.com/office/drawing/2014/main" xmlns="" id="{E81F8A61-2738-4474-96B7-C177AFA0DC6D}"/>
              </a:ext>
            </a:extLst>
          </p:cNvPr>
          <p:cNvSpPr txBox="1">
            <a:spLocks/>
          </p:cNvSpPr>
          <p:nvPr/>
        </p:nvSpPr>
        <p:spPr>
          <a:xfrm>
            <a:off x="641504" y="1140766"/>
            <a:ext cx="10485841" cy="248796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rgbClr val="0070C0"/>
                </a:solidFill>
                <a:latin typeface="Times New Roman" panose="02020603050405020304" pitchFamily="18" charset="0"/>
                <a:cs typeface="Times New Roman" panose="02020603050405020304" pitchFamily="18" charset="0"/>
              </a:rPr>
              <a:t>Normal ratio method</a:t>
            </a:r>
          </a:p>
          <a:p>
            <a:pPr algn="l"/>
            <a:endParaRPr lang="en-US" sz="2800" dirty="0">
              <a:latin typeface="Times New Roman" panose="02020603050405020304" pitchFamily="18" charset="0"/>
              <a:cs typeface="Times New Roman" panose="02020603050405020304" pitchFamily="18" charset="0"/>
            </a:endParaRPr>
          </a:p>
          <a:p>
            <a:pPr algn="l"/>
            <a:r>
              <a:rPr lang="en-US" sz="2800" dirty="0">
                <a:latin typeface="Times New Roman" panose="02020603050405020304" pitchFamily="18" charset="0"/>
                <a:cs typeface="Times New Roman" panose="02020603050405020304" pitchFamily="18" charset="0"/>
              </a:rPr>
              <a:t>If the rainfall of station A is missing for a year and the variation of the adjacent rain gauge stations B, C and D is more than 10%, then simple principle of linearity is used to evaluate the missing rainfall of A as follows:</a:t>
            </a:r>
            <a:endParaRPr lang="en-US" sz="32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xmlns="" id="{BF89FC5F-7791-4DB9-95C0-34B1FE46C2AE}"/>
              </a:ext>
            </a:extLst>
          </p:cNvPr>
          <p:cNvSpPr/>
          <p:nvPr/>
        </p:nvSpPr>
        <p:spPr>
          <a:xfrm>
            <a:off x="641504" y="4717338"/>
            <a:ext cx="10331295" cy="1908215"/>
          </a:xfrm>
          <a:prstGeom prst="rect">
            <a:avLst/>
          </a:prstGeom>
        </p:spPr>
        <p:txBody>
          <a:bodyPr wrap="square">
            <a:spAutoFit/>
          </a:bodyPr>
          <a:lstStyle/>
          <a:p>
            <a:r>
              <a:rPr lang="en-US" dirty="0">
                <a:latin typeface="Times New Roman" panose="02020603050405020304" pitchFamily="18" charset="0"/>
                <a:ea typeface="+mj-ea"/>
                <a:cs typeface="Times New Roman" panose="02020603050405020304" pitchFamily="18" charset="0"/>
              </a:rPr>
              <a:t>where, N</a:t>
            </a:r>
            <a:r>
              <a:rPr lang="en-US" baseline="-25000" dirty="0">
                <a:latin typeface="Times New Roman" panose="02020603050405020304" pitchFamily="18" charset="0"/>
                <a:ea typeface="+mj-ea"/>
                <a:cs typeface="Times New Roman" panose="02020603050405020304" pitchFamily="18" charset="0"/>
              </a:rPr>
              <a:t>A</a:t>
            </a:r>
            <a:r>
              <a:rPr lang="en-US" dirty="0">
                <a:latin typeface="Times New Roman" panose="02020603050405020304" pitchFamily="18" charset="0"/>
                <a:ea typeface="+mj-ea"/>
                <a:cs typeface="Times New Roman" panose="02020603050405020304" pitchFamily="18" charset="0"/>
              </a:rPr>
              <a:t> = Average of A excluding the missing period</a:t>
            </a:r>
          </a:p>
          <a:p>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a:t>
            </a:r>
            <a:r>
              <a:rPr lang="en-US" baseline="-25000"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 = Average of B and C excluding the missing period</a:t>
            </a:r>
          </a:p>
          <a:p>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a:t>
            </a:r>
            <a:r>
              <a:rPr lang="en-US" baseline="-25000" dirty="0">
                <a:latin typeface="Times New Roman" panose="02020603050405020304" pitchFamily="18" charset="0"/>
                <a:cs typeface="Times New Roman" panose="02020603050405020304" pitchFamily="18" charset="0"/>
              </a:rPr>
              <a:t>B</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P</a:t>
            </a:r>
            <a:r>
              <a:rPr lang="en-US" baseline="-25000" dirty="0">
                <a:latin typeface="Times New Roman" panose="02020603050405020304" pitchFamily="18" charset="0"/>
                <a:cs typeface="Times New Roman" panose="02020603050405020304" pitchFamily="18" charset="0"/>
              </a:rPr>
              <a:t>C</a:t>
            </a:r>
            <a:r>
              <a:rPr lang="en-US" dirty="0">
                <a:latin typeface="Times New Roman" panose="02020603050405020304" pitchFamily="18" charset="0"/>
                <a:cs typeface="Times New Roman" panose="02020603050405020304" pitchFamily="18" charset="0"/>
              </a:rPr>
              <a:t> = Precipitation at B and C during the missing period</a:t>
            </a:r>
          </a:p>
          <a:p>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a:t>
            </a:r>
            <a:r>
              <a:rPr lang="en-US" dirty="0">
                <a:latin typeface="Times New Roman" panose="02020603050405020304" pitchFamily="18" charset="0"/>
                <a:cs typeface="Times New Roman" panose="02020603050405020304" pitchFamily="18" charset="0"/>
              </a:rPr>
              <a:t> = number of adjacent rain gauge stations considered</a:t>
            </a:r>
          </a:p>
          <a:p>
            <a:r>
              <a:rPr lang="en-US" dirty="0">
                <a:latin typeface="Times New Roman" panose="02020603050405020304" pitchFamily="18" charset="0"/>
                <a:cs typeface="Times New Roman" panose="02020603050405020304" pitchFamily="18" charset="0"/>
              </a:rPr>
              <a:t>For this method, a minimum of three adjacent rain gauge stations are considered.</a:t>
            </a:r>
          </a:p>
          <a:p>
            <a:endParaRPr lang="en-US" sz="2800" dirty="0">
              <a:latin typeface="Times New Roman" panose="02020603050405020304" pitchFamily="18" charset="0"/>
              <a:ea typeface="+mj-ea"/>
              <a:cs typeface="Times New Roman" panose="02020603050405020304" pitchFamily="18" charset="0"/>
            </a:endParaRPr>
          </a:p>
        </p:txBody>
      </p:sp>
      <p:pic>
        <p:nvPicPr>
          <p:cNvPr id="6" name="Picture 5" descr="https://www.safaribooksonline.com/library/view/elementary-engineering-hydrology/9789332508187/images/page67b.png">
            <a:extLst>
              <a:ext uri="{FF2B5EF4-FFF2-40B4-BE49-F238E27FC236}">
                <a16:creationId xmlns:a16="http://schemas.microsoft.com/office/drawing/2014/main" xmlns="" id="{1ADE4E38-6CB8-4E88-8A67-00A621BBA80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63408" y="3786945"/>
            <a:ext cx="5469967" cy="772175"/>
          </a:xfrm>
          <a:prstGeom prst="rect">
            <a:avLst/>
          </a:prstGeom>
          <a:noFill/>
          <a:ln>
            <a:noFill/>
          </a:ln>
        </p:spPr>
      </p:pic>
    </p:spTree>
    <p:extLst>
      <p:ext uri="{BB962C8B-B14F-4D97-AF65-F5344CB8AC3E}">
        <p14:creationId xmlns:p14="http://schemas.microsoft.com/office/powerpoint/2010/main" val="246508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xmlns="" id="{D8469698-4F15-4DFE-98C7-DCDAEF9B1141}"/>
              </a:ext>
            </a:extLst>
          </p:cNvPr>
          <p:cNvSpPr>
            <a:spLocks noChangeArrowheads="1"/>
          </p:cNvSpPr>
          <p:nvPr/>
        </p:nvSpPr>
        <p:spPr bwMode="auto">
          <a:xfrm>
            <a:off x="394855" y="-12273"/>
            <a:ext cx="11242964" cy="95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2</a:t>
            </a:r>
            <a:endParaRPr kumimoji="0" lang="en-US" altLang="en-US" sz="1600" b="0" i="0" u="none" strike="noStrike" cap="none" normalizeH="0" baseline="0" dirty="0">
              <a:ln>
                <a:noFill/>
              </a:ln>
              <a:solidFill>
                <a:schemeClr val="tx1"/>
              </a:solidFill>
              <a:effectLst/>
            </a:endParaRPr>
          </a:p>
          <a:p>
            <a:pPr lvl="0" eaLnBrk="0" fontAlgn="base" hangingPunct="0">
              <a:lnSpc>
                <a:spcPct val="150000"/>
              </a:lnSpc>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The average annual precipitation at five rain gauge stations in a catchment is as follows: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3">
            <a:extLst>
              <a:ext uri="{FF2B5EF4-FFF2-40B4-BE49-F238E27FC236}">
                <a16:creationId xmlns:a16="http://schemas.microsoft.com/office/drawing/2014/main" xmlns="" id="{24238F66-387E-4DFD-8EB0-A6FC76328FD3}"/>
              </a:ext>
            </a:extLst>
          </p:cNvPr>
          <p:cNvSpPr>
            <a:spLocks noChangeArrowheads="1"/>
          </p:cNvSpPr>
          <p:nvPr/>
        </p:nvSpPr>
        <p:spPr bwMode="auto">
          <a:xfrm>
            <a:off x="415638" y="1839976"/>
            <a:ext cx="10814740" cy="101566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However, the precipitation at station P was not available for the year 1996 because the rain gauge was out of order. The precipitation observed at the other stations for 1996 was as follows:</a:t>
            </a: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cxnSp>
        <p:nvCxnSpPr>
          <p:cNvPr id="11" name="Straight Connector 10">
            <a:extLst>
              <a:ext uri="{FF2B5EF4-FFF2-40B4-BE49-F238E27FC236}">
                <a16:creationId xmlns:a16="http://schemas.microsoft.com/office/drawing/2014/main" xmlns="" id="{C386EDCA-3D11-493C-9DDE-051D33D249A5}"/>
              </a:ext>
            </a:extLst>
          </p:cNvPr>
          <p:cNvCxnSpPr/>
          <p:nvPr/>
        </p:nvCxnSpPr>
        <p:spPr>
          <a:xfrm>
            <a:off x="0" y="4008553"/>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14" name="Rectangle 3">
            <a:extLst>
              <a:ext uri="{FF2B5EF4-FFF2-40B4-BE49-F238E27FC236}">
                <a16:creationId xmlns:a16="http://schemas.microsoft.com/office/drawing/2014/main" xmlns="" id="{DBA3D2CA-34B1-4811-8E44-3AC87D934FFF}"/>
              </a:ext>
            </a:extLst>
          </p:cNvPr>
          <p:cNvSpPr>
            <a:spLocks noChangeArrowheads="1"/>
          </p:cNvSpPr>
          <p:nvPr/>
        </p:nvSpPr>
        <p:spPr bwMode="auto">
          <a:xfrm>
            <a:off x="415638" y="4147463"/>
            <a:ext cx="1274708"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2800" b="1" i="0" u="sng" strike="noStrike" cap="none" normalizeH="0" baseline="0" dirty="0">
              <a:ln>
                <a:noFill/>
              </a:ln>
              <a:solidFill>
                <a:schemeClr val="tx1"/>
              </a:solidFill>
              <a:effectLst/>
              <a:latin typeface="Arial" panose="020B0604020202020204" pitchFamily="34" charset="0"/>
            </a:endParaRPr>
          </a:p>
        </p:txBody>
      </p:sp>
      <p:pic>
        <p:nvPicPr>
          <p:cNvPr id="10" name="Picture 9" descr="https://www.safaribooksonline.com/library/view/elementary-engineering-hydrology/9789332508187/images/page67c.png">
            <a:extLst>
              <a:ext uri="{FF2B5EF4-FFF2-40B4-BE49-F238E27FC236}">
                <a16:creationId xmlns:a16="http://schemas.microsoft.com/office/drawing/2014/main" xmlns="" id="{4B285EB9-2D04-4230-802C-8B317A8C8B5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34726" y="1098008"/>
            <a:ext cx="6555481" cy="560072"/>
          </a:xfrm>
          <a:prstGeom prst="rect">
            <a:avLst/>
          </a:prstGeom>
          <a:noFill/>
          <a:ln>
            <a:noFill/>
          </a:ln>
        </p:spPr>
      </p:pic>
      <p:pic>
        <p:nvPicPr>
          <p:cNvPr id="12" name="Picture 11" descr="https://www.safaribooksonline.com/library/view/elementary-engineering-hydrology/9789332508187/images/page67d.png">
            <a:extLst>
              <a:ext uri="{FF2B5EF4-FFF2-40B4-BE49-F238E27FC236}">
                <a16:creationId xmlns:a16="http://schemas.microsoft.com/office/drawing/2014/main" xmlns="" id="{3590923E-93CC-4A58-BF09-A1E7BE836A5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2034726" y="2669315"/>
            <a:ext cx="6555481" cy="549742"/>
          </a:xfrm>
          <a:prstGeom prst="rect">
            <a:avLst/>
          </a:prstGeom>
          <a:noFill/>
          <a:ln>
            <a:noFill/>
          </a:ln>
        </p:spPr>
      </p:pic>
      <p:sp>
        <p:nvSpPr>
          <p:cNvPr id="2" name="Rectangle 1">
            <a:extLst>
              <a:ext uri="{FF2B5EF4-FFF2-40B4-BE49-F238E27FC236}">
                <a16:creationId xmlns:a16="http://schemas.microsoft.com/office/drawing/2014/main" xmlns="" id="{7998F70B-E95F-47B6-A697-06906F87F16F}"/>
              </a:ext>
            </a:extLst>
          </p:cNvPr>
          <p:cNvSpPr/>
          <p:nvPr/>
        </p:nvSpPr>
        <p:spPr>
          <a:xfrm>
            <a:off x="415638" y="3500312"/>
            <a:ext cx="4624984" cy="369332"/>
          </a:xfrm>
          <a:prstGeom prst="rect">
            <a:avLst/>
          </a:prstGeom>
        </p:spPr>
        <p:txBody>
          <a:bodyPr wrap="none">
            <a:spAutoFit/>
          </a:bodyPr>
          <a:lstStyle/>
          <a:p>
            <a:r>
              <a:rPr lang="en-US" dirty="0">
                <a:solidFill>
                  <a:srgbClr val="333333"/>
                </a:solidFill>
                <a:latin typeface="Georgia" panose="02040502050405020303" pitchFamily="18" charset="0"/>
                <a:ea typeface="Times New Roman" panose="02020603050405020304" pitchFamily="18" charset="0"/>
              </a:rPr>
              <a:t>Evaluate the precipitation at P during 1996.</a:t>
            </a:r>
            <a:endParaRPr lang="en-US" sz="1600" dirty="0">
              <a:effectLst/>
              <a:latin typeface="Times New Roman" panose="02020603050405020304" pitchFamily="18" charset="0"/>
              <a:ea typeface="Times New Roman" panose="02020603050405020304" pitchFamily="18" charset="0"/>
            </a:endParaRPr>
          </a:p>
        </p:txBody>
      </p:sp>
      <p:pic>
        <p:nvPicPr>
          <p:cNvPr id="15" name="Picture 14" descr="https://www.safaribooksonline.com/library/view/elementary-engineering-hydrology/9789332508187/images/page68.png">
            <a:extLst>
              <a:ext uri="{FF2B5EF4-FFF2-40B4-BE49-F238E27FC236}">
                <a16:creationId xmlns:a16="http://schemas.microsoft.com/office/drawing/2014/main" xmlns="" id="{7D55A03A-1A4D-4585-8557-AB424A5A84E5}"/>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690346" y="4729395"/>
            <a:ext cx="8439083" cy="1037312"/>
          </a:xfrm>
          <a:prstGeom prst="rect">
            <a:avLst/>
          </a:prstGeom>
          <a:noFill/>
          <a:ln>
            <a:noFill/>
          </a:ln>
        </p:spPr>
      </p:pic>
    </p:spTree>
    <p:extLst>
      <p:ext uri="{BB962C8B-B14F-4D97-AF65-F5344CB8AC3E}">
        <p14:creationId xmlns:p14="http://schemas.microsoft.com/office/powerpoint/2010/main" val="1396246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641505" y="246746"/>
            <a:ext cx="7150213" cy="635453"/>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u="sng" dirty="0">
                <a:latin typeface="Times New Roman" pitchFamily="18" charset="0"/>
                <a:cs typeface="Times New Roman" pitchFamily="18" charset="0"/>
              </a:rPr>
              <a:t>Correction for the missing rainfall data</a:t>
            </a:r>
            <a:endParaRPr lang="en-US" sz="3200" u="sng" dirty="0">
              <a:latin typeface="Times New Roman" pitchFamily="18" charset="0"/>
              <a:cs typeface="Times New Roman" pitchFamily="18" charset="0"/>
              <a:sym typeface="Symbol"/>
            </a:endParaRPr>
          </a:p>
        </p:txBody>
      </p:sp>
      <p:sp>
        <p:nvSpPr>
          <p:cNvPr id="5" name="Title 1">
            <a:extLst>
              <a:ext uri="{FF2B5EF4-FFF2-40B4-BE49-F238E27FC236}">
                <a16:creationId xmlns:a16="http://schemas.microsoft.com/office/drawing/2014/main" xmlns="" id="{E81F8A61-2738-4474-96B7-C177AFA0DC6D}"/>
              </a:ext>
            </a:extLst>
          </p:cNvPr>
          <p:cNvSpPr txBox="1">
            <a:spLocks/>
          </p:cNvSpPr>
          <p:nvPr/>
        </p:nvSpPr>
        <p:spPr>
          <a:xfrm>
            <a:off x="641504" y="956151"/>
            <a:ext cx="10485841" cy="193183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a:solidFill>
                  <a:srgbClr val="0070C0"/>
                </a:solidFill>
                <a:latin typeface="Times New Roman" panose="02020603050405020304" pitchFamily="18" charset="0"/>
                <a:cs typeface="Times New Roman" panose="02020603050405020304" pitchFamily="18" charset="0"/>
              </a:rPr>
              <a:t>Weighted Average Method</a:t>
            </a:r>
            <a:endParaRPr lang="en-US" sz="2800" dirty="0">
              <a:latin typeface="Times New Roman" panose="02020603050405020304" pitchFamily="18" charset="0"/>
              <a:cs typeface="Times New Roman" panose="02020603050405020304" pitchFamily="18" charset="0"/>
            </a:endParaRPr>
          </a:p>
          <a:p>
            <a:pPr algn="l"/>
            <a:r>
              <a:rPr lang="en-US" sz="2000" dirty="0">
                <a:latin typeface="Times New Roman" panose="02020603050405020304" pitchFamily="18" charset="0"/>
                <a:cs typeface="Times New Roman" panose="02020603050405020304" pitchFamily="18" charset="0"/>
              </a:rPr>
              <a:t>The station of which the data is missing, e.g. A, is considered as the origin and the adjacent rain gauge stations are considered and their distances from A are calculated or measured on a map.</a:t>
            </a:r>
          </a:p>
          <a:p>
            <a:pPr algn="l"/>
            <a:endParaRPr lang="en-US" sz="2000" dirty="0">
              <a:latin typeface="Times New Roman" panose="02020603050405020304" pitchFamily="18" charset="0"/>
              <a:cs typeface="Times New Roman" panose="02020603050405020304" pitchFamily="18" charset="0"/>
            </a:endParaRPr>
          </a:p>
          <a:p>
            <a:pPr algn="l"/>
            <a:r>
              <a:rPr lang="en-US" sz="2000" dirty="0">
                <a:latin typeface="Times New Roman" panose="02020603050405020304" pitchFamily="18" charset="0"/>
                <a:cs typeface="Times New Roman" panose="02020603050405020304" pitchFamily="18" charset="0"/>
              </a:rPr>
              <a:t>It is assumed that the rainfall variation between these two stations A and B is inversely proportional to the square of the distance between them. Thus,</a:t>
            </a:r>
            <a:endParaRPr lang="en-US" sz="2400" dirty="0">
              <a:latin typeface="Times New Roman" panose="02020603050405020304" pitchFamily="18" charset="0"/>
              <a:cs typeface="Times New Roman" panose="02020603050405020304" pitchFamily="18" charset="0"/>
            </a:endParaRPr>
          </a:p>
        </p:txBody>
      </p:sp>
      <p:pic>
        <p:nvPicPr>
          <p:cNvPr id="7" name="Picture 6" descr="https://www.safaribooksonline.com/library/view/elementary-engineering-hydrology/9789332508187/images/page68a.png">
            <a:extLst>
              <a:ext uri="{FF2B5EF4-FFF2-40B4-BE49-F238E27FC236}">
                <a16:creationId xmlns:a16="http://schemas.microsoft.com/office/drawing/2014/main" xmlns="" id="{35B2024A-5E5E-4D17-B4E5-4E789DB7B11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994748" y="3253324"/>
            <a:ext cx="4843933" cy="803521"/>
          </a:xfrm>
          <a:prstGeom prst="rect">
            <a:avLst/>
          </a:prstGeom>
          <a:noFill/>
          <a:ln>
            <a:noFill/>
          </a:ln>
        </p:spPr>
      </p:pic>
      <p:sp>
        <p:nvSpPr>
          <p:cNvPr id="8" name="Rectangle 7">
            <a:extLst>
              <a:ext uri="{FF2B5EF4-FFF2-40B4-BE49-F238E27FC236}">
                <a16:creationId xmlns:a16="http://schemas.microsoft.com/office/drawing/2014/main" xmlns="" id="{476DDABC-CEE3-4F4B-8C9F-CEE3C6544F0F}"/>
              </a:ext>
            </a:extLst>
          </p:cNvPr>
          <p:cNvSpPr/>
          <p:nvPr/>
        </p:nvSpPr>
        <p:spPr>
          <a:xfrm>
            <a:off x="788683" y="4303364"/>
            <a:ext cx="10191482" cy="1015663"/>
          </a:xfrm>
          <a:prstGeom prst="rect">
            <a:avLst/>
          </a:prstGeom>
        </p:spPr>
        <p:txBody>
          <a:bodyPr wrap="square">
            <a:spAutoFit/>
          </a:bodyPr>
          <a:lstStyle/>
          <a:p>
            <a:r>
              <a:rPr lang="en-US" sz="2000" dirty="0">
                <a:latin typeface="Times New Roman" panose="02020603050405020304" pitchFamily="18" charset="0"/>
                <a:ea typeface="+mj-ea"/>
                <a:cs typeface="Times New Roman" panose="02020603050405020304" pitchFamily="18" charset="0"/>
              </a:rPr>
              <a:t>where, r</a:t>
            </a:r>
            <a:r>
              <a:rPr lang="en-US" sz="2000" baseline="-25000" dirty="0">
                <a:latin typeface="Times New Roman" panose="02020603050405020304" pitchFamily="18" charset="0"/>
                <a:ea typeface="+mj-ea"/>
                <a:cs typeface="Times New Roman" panose="02020603050405020304" pitchFamily="18" charset="0"/>
              </a:rPr>
              <a:t>1</a:t>
            </a:r>
            <a:r>
              <a:rPr lang="en-US" sz="2000" dirty="0">
                <a:latin typeface="Times New Roman" panose="02020603050405020304" pitchFamily="18" charset="0"/>
                <a:ea typeface="+mj-ea"/>
                <a:cs typeface="Times New Roman" panose="02020603050405020304" pitchFamily="18" charset="0"/>
              </a:rPr>
              <a:t>, r</a:t>
            </a:r>
            <a:r>
              <a:rPr lang="en-US" sz="2000" baseline="-25000" dirty="0">
                <a:latin typeface="Times New Roman" panose="02020603050405020304" pitchFamily="18" charset="0"/>
                <a:ea typeface="+mj-ea"/>
                <a:cs typeface="Times New Roman" panose="02020603050405020304" pitchFamily="18" charset="0"/>
              </a:rPr>
              <a:t>2</a:t>
            </a:r>
            <a:r>
              <a:rPr lang="en-US" sz="2000" dirty="0">
                <a:latin typeface="Times New Roman" panose="02020603050405020304" pitchFamily="18" charset="0"/>
                <a:ea typeface="+mj-ea"/>
                <a:cs typeface="Times New Roman" panose="02020603050405020304" pitchFamily="18" charset="0"/>
              </a:rPr>
              <a:t> and r</a:t>
            </a:r>
            <a:r>
              <a:rPr lang="en-US" sz="2000" baseline="-25000" dirty="0">
                <a:latin typeface="Times New Roman" panose="02020603050405020304" pitchFamily="18" charset="0"/>
                <a:ea typeface="+mj-ea"/>
                <a:cs typeface="Times New Roman" panose="02020603050405020304" pitchFamily="18" charset="0"/>
              </a:rPr>
              <a:t>3</a:t>
            </a:r>
            <a:r>
              <a:rPr lang="en-US" sz="2000" dirty="0">
                <a:latin typeface="Times New Roman" panose="02020603050405020304" pitchFamily="18" charset="0"/>
                <a:ea typeface="+mj-ea"/>
                <a:cs typeface="Times New Roman" panose="02020603050405020304" pitchFamily="18" charset="0"/>
              </a:rPr>
              <a:t> = the distances from A of the adjacent stations B, C and D</a:t>
            </a:r>
          </a:p>
          <a:p>
            <a:r>
              <a:rPr lang="en-US" sz="2000" dirty="0">
                <a:latin typeface="Times New Roman" panose="02020603050405020304" pitchFamily="18" charset="0"/>
                <a:ea typeface="+mj-ea"/>
                <a:cs typeface="Times New Roman" panose="02020603050405020304" pitchFamily="18" charset="0"/>
              </a:rPr>
              <a:t>   P</a:t>
            </a:r>
            <a:r>
              <a:rPr lang="en-US" sz="2000" baseline="-25000" dirty="0">
                <a:latin typeface="Times New Roman" panose="02020603050405020304" pitchFamily="18" charset="0"/>
                <a:ea typeface="+mj-ea"/>
                <a:cs typeface="Times New Roman" panose="02020603050405020304" pitchFamily="18" charset="0"/>
              </a:rPr>
              <a:t>B</a:t>
            </a:r>
            <a:r>
              <a:rPr lang="en-US" sz="2000" dirty="0">
                <a:latin typeface="Times New Roman" panose="02020603050405020304" pitchFamily="18" charset="0"/>
                <a:ea typeface="+mj-ea"/>
                <a:cs typeface="Times New Roman" panose="02020603050405020304" pitchFamily="18" charset="0"/>
              </a:rPr>
              <a:t>, P</a:t>
            </a:r>
            <a:r>
              <a:rPr lang="en-US" sz="2000" baseline="-25000" dirty="0">
                <a:latin typeface="Times New Roman" panose="02020603050405020304" pitchFamily="18" charset="0"/>
                <a:ea typeface="+mj-ea"/>
                <a:cs typeface="Times New Roman" panose="02020603050405020304" pitchFamily="18" charset="0"/>
              </a:rPr>
              <a:t>C</a:t>
            </a:r>
            <a:r>
              <a:rPr lang="en-US" sz="2000" dirty="0">
                <a:latin typeface="Times New Roman" panose="02020603050405020304" pitchFamily="18" charset="0"/>
                <a:ea typeface="+mj-ea"/>
                <a:cs typeface="Times New Roman" panose="02020603050405020304" pitchFamily="18" charset="0"/>
              </a:rPr>
              <a:t> and P</a:t>
            </a:r>
            <a:r>
              <a:rPr lang="en-US" sz="2000" baseline="-25000" dirty="0">
                <a:latin typeface="Times New Roman" panose="02020603050405020304" pitchFamily="18" charset="0"/>
                <a:ea typeface="+mj-ea"/>
                <a:cs typeface="Times New Roman" panose="02020603050405020304" pitchFamily="18" charset="0"/>
              </a:rPr>
              <a:t>D</a:t>
            </a:r>
            <a:r>
              <a:rPr lang="en-US" sz="2000" dirty="0">
                <a:latin typeface="Times New Roman" panose="02020603050405020304" pitchFamily="18" charset="0"/>
                <a:ea typeface="+mj-ea"/>
                <a:cs typeface="Times New Roman" panose="02020603050405020304" pitchFamily="18" charset="0"/>
              </a:rPr>
              <a:t> = the rainfall at the adjacent stations B, C and D for the missing period.</a:t>
            </a:r>
          </a:p>
          <a:p>
            <a:r>
              <a:rPr lang="en-US" sz="2000" dirty="0">
                <a:latin typeface="Times New Roman" panose="02020603050405020304" pitchFamily="18" charset="0"/>
                <a:ea typeface="+mj-ea"/>
                <a:cs typeface="Times New Roman" panose="02020603050405020304" pitchFamily="18" charset="0"/>
              </a:rPr>
              <a:t>This method is also known as United States National Weather Service (USNWS) method.</a:t>
            </a:r>
          </a:p>
        </p:txBody>
      </p:sp>
    </p:spTree>
    <p:extLst>
      <p:ext uri="{BB962C8B-B14F-4D97-AF65-F5344CB8AC3E}">
        <p14:creationId xmlns:p14="http://schemas.microsoft.com/office/powerpoint/2010/main" val="2764074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3352801" y="2930236"/>
            <a:ext cx="5084617" cy="1039091"/>
          </a:xfrm>
        </p:spPr>
        <p:txBody>
          <a:bodyPr>
            <a:normAutofit/>
          </a:bodyPr>
          <a:lstStyle/>
          <a:p>
            <a:r>
              <a:rPr lang="en-US" b="1" dirty="0">
                <a:latin typeface="Times New Roman" panose="02020603050405020304" pitchFamily="18" charset="0"/>
                <a:cs typeface="Times New Roman" panose="02020603050405020304" pitchFamily="18" charset="0"/>
              </a:rPr>
              <a:t>Precipitation</a:t>
            </a:r>
          </a:p>
        </p:txBody>
      </p:sp>
    </p:spTree>
    <p:extLst>
      <p:ext uri="{BB962C8B-B14F-4D97-AF65-F5344CB8AC3E}">
        <p14:creationId xmlns:p14="http://schemas.microsoft.com/office/powerpoint/2010/main" val="377369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xmlns="" id="{D8469698-4F15-4DFE-98C7-DCDAEF9B1141}"/>
              </a:ext>
            </a:extLst>
          </p:cNvPr>
          <p:cNvSpPr>
            <a:spLocks noChangeArrowheads="1"/>
          </p:cNvSpPr>
          <p:nvPr/>
        </p:nvSpPr>
        <p:spPr bwMode="auto">
          <a:xfrm>
            <a:off x="394855" y="-40389"/>
            <a:ext cx="11242964"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3</a:t>
            </a:r>
            <a:endParaRPr kumimoji="0" lang="en-US" altLang="en-US" sz="1600" b="0" i="0" u="none" strike="noStrike" cap="none" normalizeH="0" baseline="0" dirty="0">
              <a:ln>
                <a:noFill/>
              </a:ln>
              <a:solidFill>
                <a:schemeClr val="tx1"/>
              </a:solidFill>
              <a:effectLst/>
            </a:endParaRPr>
          </a:p>
          <a:p>
            <a:pPr lvl="0" eaLnBrk="0" fontAlgn="base" hangingPunct="0">
              <a:lnSpc>
                <a:spcPct val="150000"/>
              </a:lnSpc>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The relative positions of the stations A, B, C and D with respect to X are shown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2" descr="https://www.safaribooksonline.com/library/view/elementary-engineering-hydrology/9789332508187/images/page69.png">
            <a:extLst>
              <a:ext uri="{FF2B5EF4-FFF2-40B4-BE49-F238E27FC236}">
                <a16:creationId xmlns:a16="http://schemas.microsoft.com/office/drawing/2014/main" xmlns="" id="{E166187C-A9AF-4881-BD87-2149E62A64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975021" y="1194572"/>
            <a:ext cx="5162013" cy="3699399"/>
          </a:xfrm>
          <a:prstGeom prst="rect">
            <a:avLst/>
          </a:prstGeom>
          <a:noFill/>
          <a:ln>
            <a:noFill/>
          </a:ln>
        </p:spPr>
      </p:pic>
      <p:pic>
        <p:nvPicPr>
          <p:cNvPr id="16" name="Picture 15" descr="https://www.safaribooksonline.com/library/view/elementary-engineering-hydrology/9789332508187/images/page68b.png">
            <a:extLst>
              <a:ext uri="{FF2B5EF4-FFF2-40B4-BE49-F238E27FC236}">
                <a16:creationId xmlns:a16="http://schemas.microsoft.com/office/drawing/2014/main" xmlns="" id="{30A03729-F9F0-4C51-968D-3963FFC1FED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78018" y="5113268"/>
            <a:ext cx="9225835" cy="785255"/>
          </a:xfrm>
          <a:prstGeom prst="rect">
            <a:avLst/>
          </a:prstGeom>
          <a:noFill/>
          <a:ln>
            <a:noFill/>
          </a:ln>
        </p:spPr>
      </p:pic>
    </p:spTree>
    <p:extLst>
      <p:ext uri="{BB962C8B-B14F-4D97-AF65-F5344CB8AC3E}">
        <p14:creationId xmlns:p14="http://schemas.microsoft.com/office/powerpoint/2010/main" val="1851947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xmlns="" id="{D8469698-4F15-4DFE-98C7-DCDAEF9B1141}"/>
              </a:ext>
            </a:extLst>
          </p:cNvPr>
          <p:cNvSpPr>
            <a:spLocks noChangeArrowheads="1"/>
          </p:cNvSpPr>
          <p:nvPr/>
        </p:nvSpPr>
        <p:spPr bwMode="auto">
          <a:xfrm>
            <a:off x="394855" y="218176"/>
            <a:ext cx="11242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3</a:t>
            </a:r>
            <a:endParaRPr kumimoji="0" lang="en-US" altLang="en-US" sz="1600" b="0" i="0" u="none" strike="noStrike" cap="none" normalizeH="0" baseline="0" dirty="0">
              <a:ln>
                <a:noFill/>
              </a:ln>
              <a:solidFill>
                <a:schemeClr val="tx1"/>
              </a:solidFill>
              <a:effectLst/>
            </a:endParaRPr>
          </a:p>
          <a:p>
            <a:pPr lvl="0" eaLnBrk="0" fontAlgn="base" hangingPunct="0">
              <a:lnSpc>
                <a:spcPct val="150000"/>
              </a:lnSpc>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The annual precipitation at X for the year 2005 is missing. The annual precipitation at the remaining four stations for 2005 is as follows: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 name="Picture 4" descr="https://www.safaribooksonline.com/library/view/elementary-engineering-hydrology/9789332508187/images/page68c.png">
            <a:extLst>
              <a:ext uri="{FF2B5EF4-FFF2-40B4-BE49-F238E27FC236}">
                <a16:creationId xmlns:a16="http://schemas.microsoft.com/office/drawing/2014/main" xmlns="" id="{6CF7BF6A-CAB8-4FE1-A883-47C3221CB70B}"/>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75849" y="1965974"/>
            <a:ext cx="5105266" cy="944652"/>
          </a:xfrm>
          <a:prstGeom prst="rect">
            <a:avLst/>
          </a:prstGeom>
          <a:noFill/>
          <a:ln>
            <a:noFill/>
          </a:ln>
        </p:spPr>
      </p:pic>
      <p:sp>
        <p:nvSpPr>
          <p:cNvPr id="2" name="Rectangle 1">
            <a:extLst>
              <a:ext uri="{FF2B5EF4-FFF2-40B4-BE49-F238E27FC236}">
                <a16:creationId xmlns:a16="http://schemas.microsoft.com/office/drawing/2014/main" xmlns="" id="{4760A2D9-A777-49B6-AED5-10844B02A502}"/>
              </a:ext>
            </a:extLst>
          </p:cNvPr>
          <p:cNvSpPr/>
          <p:nvPr/>
        </p:nvSpPr>
        <p:spPr>
          <a:xfrm>
            <a:off x="394855" y="3142474"/>
            <a:ext cx="6027612" cy="369332"/>
          </a:xfrm>
          <a:prstGeom prst="rect">
            <a:avLst/>
          </a:prstGeom>
        </p:spPr>
        <p:txBody>
          <a:bodyPr wrap="none">
            <a:spAutoFit/>
          </a:bodyPr>
          <a:lstStyle/>
          <a:p>
            <a:r>
              <a:rPr lang="en-US" dirty="0">
                <a:solidFill>
                  <a:srgbClr val="333333"/>
                </a:solidFill>
                <a:latin typeface="Georgia" panose="02040502050405020303" pitchFamily="18" charset="0"/>
                <a:ea typeface="Times New Roman" panose="02020603050405020304" pitchFamily="18" charset="0"/>
              </a:rPr>
              <a:t>Evaluate the missing precipitation at X for the year 2005.</a:t>
            </a:r>
            <a:endParaRPr lang="en-US" sz="1600" dirty="0">
              <a:effectLst/>
              <a:latin typeface="Times New Roman" panose="02020603050405020304" pitchFamily="18" charset="0"/>
              <a:ea typeface="Times New Roman" panose="02020603050405020304" pitchFamily="18" charset="0"/>
            </a:endParaRPr>
          </a:p>
        </p:txBody>
      </p:sp>
      <p:cxnSp>
        <p:nvCxnSpPr>
          <p:cNvPr id="4" name="Straight Connector 3">
            <a:extLst>
              <a:ext uri="{FF2B5EF4-FFF2-40B4-BE49-F238E27FC236}">
                <a16:creationId xmlns:a16="http://schemas.microsoft.com/office/drawing/2014/main" xmlns="" id="{1D824E3C-914F-4AED-87E3-F93C98B022FD}"/>
              </a:ext>
            </a:extLst>
          </p:cNvPr>
          <p:cNvCxnSpPr/>
          <p:nvPr/>
        </p:nvCxnSpPr>
        <p:spPr>
          <a:xfrm>
            <a:off x="0" y="3631842"/>
            <a:ext cx="12192000"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9" name="Rectangle 3">
            <a:extLst>
              <a:ext uri="{FF2B5EF4-FFF2-40B4-BE49-F238E27FC236}">
                <a16:creationId xmlns:a16="http://schemas.microsoft.com/office/drawing/2014/main" xmlns="" id="{400FBA54-E637-4080-AB94-EDE5E0C6FCAA}"/>
              </a:ext>
            </a:extLst>
          </p:cNvPr>
          <p:cNvSpPr>
            <a:spLocks noChangeArrowheads="1"/>
          </p:cNvSpPr>
          <p:nvPr/>
        </p:nvSpPr>
        <p:spPr bwMode="auto">
          <a:xfrm>
            <a:off x="394855" y="3832912"/>
            <a:ext cx="1274708" cy="40011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sng"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2800" b="1" i="0" u="sng" strike="noStrike" cap="none" normalizeH="0" baseline="0" dirty="0">
              <a:ln>
                <a:noFill/>
              </a:ln>
              <a:solidFill>
                <a:schemeClr val="tx1"/>
              </a:solidFill>
              <a:effectLst/>
              <a:latin typeface="Arial" panose="020B0604020202020204" pitchFamily="34" charset="0"/>
            </a:endParaRPr>
          </a:p>
        </p:txBody>
      </p:sp>
      <p:sp>
        <p:nvSpPr>
          <p:cNvPr id="6" name="Rectangle 5">
            <a:extLst>
              <a:ext uri="{FF2B5EF4-FFF2-40B4-BE49-F238E27FC236}">
                <a16:creationId xmlns:a16="http://schemas.microsoft.com/office/drawing/2014/main" xmlns="" id="{9C6B006D-3C05-4BF3-86C0-BE8D5A9820C7}"/>
              </a:ext>
            </a:extLst>
          </p:cNvPr>
          <p:cNvSpPr/>
          <p:nvPr/>
        </p:nvSpPr>
        <p:spPr>
          <a:xfrm>
            <a:off x="394855" y="4353059"/>
            <a:ext cx="11041584" cy="2119939"/>
          </a:xfrm>
          <a:prstGeom prst="rect">
            <a:avLst/>
          </a:prstGeom>
        </p:spPr>
        <p:txBody>
          <a:bodyPr wrap="square">
            <a:spAutoFit/>
          </a:bodyPr>
          <a:lstStyle/>
          <a:p>
            <a:pPr>
              <a:lnSpc>
                <a:spcPct val="150000"/>
              </a:lnSpc>
              <a:spcBef>
                <a:spcPts val="1200"/>
              </a:spcBef>
            </a:pPr>
            <a:r>
              <a:rPr lang="en-US" dirty="0">
                <a:solidFill>
                  <a:srgbClr val="333333"/>
                </a:solidFill>
                <a:latin typeface="Georgia" panose="02040502050405020303" pitchFamily="18" charset="0"/>
                <a:ea typeface="Times New Roman" panose="02020603050405020304" pitchFamily="18" charset="0"/>
              </a:rPr>
              <a:t>The relative positions of the stations A, B, C and D w.r.t. X are :</a:t>
            </a:r>
            <a:endParaRPr lang="en-US" sz="1600" dirty="0">
              <a:effectLst/>
              <a:latin typeface="Times New Roman" panose="02020603050405020304" pitchFamily="18" charset="0"/>
              <a:ea typeface="Times New Roman" panose="02020603050405020304" pitchFamily="18" charset="0"/>
            </a:endParaRPr>
          </a:p>
          <a:p>
            <a:pPr>
              <a:lnSpc>
                <a:spcPct val="150000"/>
              </a:lnSpc>
            </a:pPr>
            <a:r>
              <a:rPr lang="en-US" dirty="0">
                <a:solidFill>
                  <a:srgbClr val="333333"/>
                </a:solidFill>
                <a:latin typeface="Georgia" panose="02040502050405020303" pitchFamily="18" charset="0"/>
                <a:ea typeface="Times New Roman" panose="02020603050405020304" pitchFamily="18" charset="0"/>
              </a:rPr>
              <a:t>AX = √(20</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+ 25</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32.01 km</a:t>
            </a:r>
            <a:endParaRPr lang="en-US" sz="1600" dirty="0">
              <a:effectLst/>
              <a:latin typeface="Times New Roman" panose="02020603050405020304" pitchFamily="18" charset="0"/>
              <a:ea typeface="Times New Roman" panose="02020603050405020304" pitchFamily="18" charset="0"/>
            </a:endParaRPr>
          </a:p>
          <a:p>
            <a:pPr>
              <a:lnSpc>
                <a:spcPct val="150000"/>
              </a:lnSpc>
            </a:pPr>
            <a:r>
              <a:rPr lang="en-US" dirty="0">
                <a:solidFill>
                  <a:srgbClr val="333333"/>
                </a:solidFill>
                <a:latin typeface="Georgia" panose="02040502050405020303" pitchFamily="18" charset="0"/>
                <a:ea typeface="Times New Roman" panose="02020603050405020304" pitchFamily="18" charset="0"/>
              </a:rPr>
              <a:t>BX = √(40</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+ 15</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42.72 km</a:t>
            </a:r>
            <a:endParaRPr lang="en-US" sz="1600" dirty="0">
              <a:effectLst/>
              <a:latin typeface="Times New Roman" panose="02020603050405020304" pitchFamily="18" charset="0"/>
              <a:ea typeface="Times New Roman" panose="02020603050405020304" pitchFamily="18" charset="0"/>
            </a:endParaRPr>
          </a:p>
          <a:p>
            <a:pPr>
              <a:lnSpc>
                <a:spcPct val="150000"/>
              </a:lnSpc>
            </a:pPr>
            <a:r>
              <a:rPr lang="en-US" dirty="0">
                <a:solidFill>
                  <a:srgbClr val="333333"/>
                </a:solidFill>
                <a:latin typeface="Georgia" panose="02040502050405020303" pitchFamily="18" charset="0"/>
                <a:ea typeface="Times New Roman" panose="02020603050405020304" pitchFamily="18" charset="0"/>
              </a:rPr>
              <a:t>CX = √(30</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+ 20</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36.05 km</a:t>
            </a:r>
            <a:endParaRPr lang="en-US" sz="1600" dirty="0">
              <a:effectLst/>
              <a:latin typeface="Times New Roman" panose="02020603050405020304" pitchFamily="18" charset="0"/>
              <a:ea typeface="Times New Roman" panose="02020603050405020304" pitchFamily="18" charset="0"/>
            </a:endParaRPr>
          </a:p>
          <a:p>
            <a:pPr>
              <a:lnSpc>
                <a:spcPct val="150000"/>
              </a:lnSpc>
            </a:pPr>
            <a:r>
              <a:rPr lang="en-US" dirty="0">
                <a:solidFill>
                  <a:srgbClr val="333333"/>
                </a:solidFill>
                <a:latin typeface="Georgia" panose="02040502050405020303" pitchFamily="18" charset="0"/>
                <a:ea typeface="Times New Roman" panose="02020603050405020304" pitchFamily="18" charset="0"/>
              </a:rPr>
              <a:t>DX = √(25</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+ 15</a:t>
            </a:r>
            <a:r>
              <a:rPr lang="en-US" sz="1100" baseline="30000" dirty="0">
                <a:solidFill>
                  <a:srgbClr val="666666"/>
                </a:solidFill>
                <a:effectLst/>
                <a:latin typeface="Georgia" panose="02040502050405020303" pitchFamily="18" charset="0"/>
                <a:ea typeface="Times New Roman" panose="02020603050405020304" pitchFamily="18" charset="0"/>
              </a:rPr>
              <a:t>2</a:t>
            </a:r>
            <a:r>
              <a:rPr lang="en-US" dirty="0">
                <a:solidFill>
                  <a:srgbClr val="333333"/>
                </a:solidFill>
                <a:latin typeface="Georgia" panose="02040502050405020303" pitchFamily="18" charset="0"/>
                <a:ea typeface="Times New Roman" panose="02020603050405020304" pitchFamily="18" charset="0"/>
              </a:rPr>
              <a:t>) = 29.15 km</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76672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xmlns="" id="{D8469698-4F15-4DFE-98C7-DCDAEF9B1141}"/>
              </a:ext>
            </a:extLst>
          </p:cNvPr>
          <p:cNvSpPr>
            <a:spLocks noChangeArrowheads="1"/>
          </p:cNvSpPr>
          <p:nvPr/>
        </p:nvSpPr>
        <p:spPr bwMode="auto">
          <a:xfrm>
            <a:off x="343340" y="319233"/>
            <a:ext cx="164000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3</a:t>
            </a:r>
            <a:endParaRPr kumimoji="0" lang="en-US" altLang="en-US" sz="1600" b="0" i="0" u="none" strike="noStrike" cap="none" normalizeH="0" baseline="0" dirty="0">
              <a:ln>
                <a:noFill/>
              </a:ln>
              <a:solidFill>
                <a:schemeClr val="tx1"/>
              </a:solidFill>
              <a:effectLst/>
            </a:endParaRPr>
          </a:p>
        </p:txBody>
      </p:sp>
      <p:pic>
        <p:nvPicPr>
          <p:cNvPr id="10" name="Picture 9" descr="https://www.safaribooksonline.com/library/view/elementary-engineering-hydrology/9789332508187/images/page69a.png">
            <a:extLst>
              <a:ext uri="{FF2B5EF4-FFF2-40B4-BE49-F238E27FC236}">
                <a16:creationId xmlns:a16="http://schemas.microsoft.com/office/drawing/2014/main" xmlns="" id="{912E4BB2-851E-415B-92AC-97E66ABE9E0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98237" y="1436866"/>
            <a:ext cx="6366970" cy="3882109"/>
          </a:xfrm>
          <a:prstGeom prst="rect">
            <a:avLst/>
          </a:prstGeom>
          <a:noFill/>
          <a:ln>
            <a:noFill/>
          </a:ln>
        </p:spPr>
      </p:pic>
    </p:spTree>
    <p:extLst>
      <p:ext uri="{BB962C8B-B14F-4D97-AF65-F5344CB8AC3E}">
        <p14:creationId xmlns:p14="http://schemas.microsoft.com/office/powerpoint/2010/main" val="38159715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454469" y="311728"/>
            <a:ext cx="9500022" cy="665018"/>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b="1" u="sng" dirty="0">
                <a:latin typeface="Times New Roman" pitchFamily="18" charset="0"/>
                <a:cs typeface="Times New Roman" pitchFamily="18" charset="0"/>
              </a:rPr>
              <a:t>Consistency verification of rainfall data records</a:t>
            </a:r>
            <a:endParaRPr lang="en-US" sz="3200" b="1" u="sng" dirty="0">
              <a:latin typeface="Times New Roman" pitchFamily="18" charset="0"/>
              <a:cs typeface="Times New Roman" pitchFamily="18" charset="0"/>
              <a:sym typeface="Symbol"/>
            </a:endParaRPr>
          </a:p>
        </p:txBody>
      </p:sp>
      <p:sp>
        <p:nvSpPr>
          <p:cNvPr id="6" name="Rectangle 5">
            <a:extLst>
              <a:ext uri="{FF2B5EF4-FFF2-40B4-BE49-F238E27FC236}">
                <a16:creationId xmlns:a16="http://schemas.microsoft.com/office/drawing/2014/main" xmlns="" id="{A150B90D-2359-4B93-BDBA-463E9D86B3B9}"/>
              </a:ext>
            </a:extLst>
          </p:cNvPr>
          <p:cNvSpPr/>
          <p:nvPr/>
        </p:nvSpPr>
        <p:spPr>
          <a:xfrm>
            <a:off x="454468" y="1297954"/>
            <a:ext cx="11245695" cy="1569660"/>
          </a:xfrm>
          <a:prstGeom prst="rect">
            <a:avLst/>
          </a:prstGeom>
        </p:spPr>
        <p:txBody>
          <a:bodyPr wrap="square">
            <a:spAutoFit/>
          </a:bodyPr>
          <a:lstStyle/>
          <a:p>
            <a:r>
              <a:rPr lang="en-US" sz="2400" dirty="0">
                <a:solidFill>
                  <a:srgbClr val="333333"/>
                </a:solidFill>
                <a:latin typeface="Georgia" panose="02040502050405020303" pitchFamily="18" charset="0"/>
                <a:ea typeface="Times New Roman" panose="02020603050405020304" pitchFamily="18" charset="0"/>
              </a:rPr>
              <a:t>It may happen that the rainfall recorded by a rain gauge station is doubtful. It then becomes necessary to verify the rainfall record of this station. This is known as </a:t>
            </a:r>
            <a:r>
              <a:rPr lang="en-US" sz="2400" i="1" dirty="0">
                <a:solidFill>
                  <a:srgbClr val="0070C0"/>
                </a:solidFill>
                <a:latin typeface="Georgia" panose="02040502050405020303" pitchFamily="18" charset="0"/>
                <a:ea typeface="Times New Roman" panose="02020603050405020304" pitchFamily="18" charset="0"/>
              </a:rPr>
              <a:t>verification of consistency of a rain gauge</a:t>
            </a:r>
            <a:r>
              <a:rPr lang="en-US" sz="2400" dirty="0">
                <a:solidFill>
                  <a:srgbClr val="333333"/>
                </a:solidFill>
                <a:latin typeface="Georgia" panose="02040502050405020303" pitchFamily="18" charset="0"/>
                <a:ea typeface="Times New Roman" panose="02020603050405020304" pitchFamily="18" charset="0"/>
              </a:rPr>
              <a:t>. This may by due to the following reasons:</a:t>
            </a:r>
            <a:endParaRPr lang="en-US" sz="2000" dirty="0">
              <a:effectLst/>
              <a:latin typeface="Times New Roman" panose="02020603050405020304" pitchFamily="18" charset="0"/>
              <a:ea typeface="Times New Roman" panose="02020603050405020304" pitchFamily="18" charset="0"/>
            </a:endParaRPr>
          </a:p>
        </p:txBody>
      </p:sp>
      <p:sp>
        <p:nvSpPr>
          <p:cNvPr id="9" name="Rectangle 8">
            <a:extLst>
              <a:ext uri="{FF2B5EF4-FFF2-40B4-BE49-F238E27FC236}">
                <a16:creationId xmlns:a16="http://schemas.microsoft.com/office/drawing/2014/main" xmlns="" id="{C6F1DDBD-7DB1-45A3-908A-35BA2A4ABC19}"/>
              </a:ext>
            </a:extLst>
          </p:cNvPr>
          <p:cNvSpPr/>
          <p:nvPr/>
        </p:nvSpPr>
        <p:spPr>
          <a:xfrm>
            <a:off x="454467" y="3188822"/>
            <a:ext cx="10913187" cy="2831544"/>
          </a:xfrm>
          <a:prstGeom prst="rect">
            <a:avLst/>
          </a:prstGeom>
        </p:spPr>
        <p:txBody>
          <a:bodyPr wrap="square">
            <a:spAutoFit/>
          </a:bodyPr>
          <a:lstStyle/>
          <a:p>
            <a:pPr marL="342900" marR="152400" lvl="0" indent="-342900">
              <a:lnSpc>
                <a:spcPct val="150000"/>
              </a:lnSpc>
              <a:spcBef>
                <a:spcPts val="1200"/>
              </a:spcBef>
              <a:spcAft>
                <a:spcPts val="0"/>
              </a:spcAft>
              <a:buSzPts val="1000"/>
              <a:buFont typeface="Symbol" panose="05050102010706020507" pitchFamily="18" charset="2"/>
              <a:buChar char=""/>
              <a:tabLst>
                <a:tab pos="457200" algn="l"/>
              </a:tabLst>
            </a:pPr>
            <a:r>
              <a:rPr lang="en-US" sz="2400" i="1" dirty="0">
                <a:solidFill>
                  <a:srgbClr val="333333"/>
                </a:solidFill>
                <a:latin typeface="Georgia" panose="02040502050405020303" pitchFamily="18" charset="0"/>
              </a:rPr>
              <a:t>Change in the location of the rain gauge</a:t>
            </a:r>
          </a:p>
          <a:p>
            <a:pPr marL="342900" marR="152400" lvl="0" indent="-342900">
              <a:lnSpc>
                <a:spcPct val="150000"/>
              </a:lnSpc>
              <a:spcAft>
                <a:spcPts val="0"/>
              </a:spcAft>
              <a:buSzPts val="1000"/>
              <a:buFont typeface="Symbol" panose="05050102010706020507" pitchFamily="18" charset="2"/>
              <a:buChar char=""/>
              <a:tabLst>
                <a:tab pos="457200" algn="l"/>
              </a:tabLst>
            </a:pPr>
            <a:r>
              <a:rPr lang="en-US" sz="2400" i="1" dirty="0">
                <a:solidFill>
                  <a:srgbClr val="333333"/>
                </a:solidFill>
                <a:latin typeface="Georgia" panose="02040502050405020303" pitchFamily="18" charset="0"/>
              </a:rPr>
              <a:t>Change in the surroundings, namely, growth of trees, buildings, and so on.</a:t>
            </a:r>
          </a:p>
          <a:p>
            <a:pPr marL="342900" marR="152400" lvl="0" indent="-342900">
              <a:lnSpc>
                <a:spcPct val="150000"/>
              </a:lnSpc>
              <a:spcAft>
                <a:spcPts val="0"/>
              </a:spcAft>
              <a:buSzPts val="1000"/>
              <a:buFont typeface="Symbol" panose="05050102010706020507" pitchFamily="18" charset="2"/>
              <a:buChar char=""/>
              <a:tabLst>
                <a:tab pos="457200" algn="l"/>
              </a:tabLst>
            </a:pPr>
            <a:r>
              <a:rPr lang="en-US" sz="2400" i="1" dirty="0">
                <a:solidFill>
                  <a:srgbClr val="333333"/>
                </a:solidFill>
                <a:latin typeface="Georgia" panose="02040502050405020303" pitchFamily="18" charset="0"/>
              </a:rPr>
              <a:t>Change in the instrument</a:t>
            </a:r>
          </a:p>
          <a:p>
            <a:pPr marL="342900" marR="152400" lvl="0" indent="-342900">
              <a:lnSpc>
                <a:spcPct val="150000"/>
              </a:lnSpc>
              <a:spcAft>
                <a:spcPts val="1200"/>
              </a:spcAft>
              <a:buSzPts val="1000"/>
              <a:buFont typeface="Symbol" panose="05050102010706020507" pitchFamily="18" charset="2"/>
              <a:buChar char=""/>
              <a:tabLst>
                <a:tab pos="457200" algn="l"/>
              </a:tabLst>
            </a:pPr>
            <a:r>
              <a:rPr lang="en-US" sz="2400" i="1" dirty="0">
                <a:solidFill>
                  <a:srgbClr val="333333"/>
                </a:solidFill>
                <a:latin typeface="Georgia" panose="02040502050405020303" pitchFamily="18" charset="0"/>
              </a:rPr>
              <a:t>Fault developed in the rain gauge</a:t>
            </a:r>
          </a:p>
          <a:p>
            <a:r>
              <a:rPr lang="en-US" sz="2400" dirty="0">
                <a:solidFill>
                  <a:srgbClr val="333333"/>
                </a:solidFill>
                <a:effectLst/>
                <a:latin typeface="Georgia" panose="02040502050405020303" pitchFamily="18" charset="0"/>
                <a:ea typeface="Times New Roman" panose="02020603050405020304" pitchFamily="18" charset="0"/>
              </a:rPr>
              <a:t>The verification can be done by the </a:t>
            </a:r>
            <a:r>
              <a:rPr lang="en-US" sz="2400" dirty="0">
                <a:solidFill>
                  <a:srgbClr val="0070C0"/>
                </a:solidFill>
                <a:effectLst/>
                <a:latin typeface="Georgia" panose="02040502050405020303" pitchFamily="18" charset="0"/>
                <a:ea typeface="Times New Roman" panose="02020603050405020304" pitchFamily="18" charset="0"/>
              </a:rPr>
              <a:t>double mass curve </a:t>
            </a:r>
            <a:r>
              <a:rPr lang="en-US" sz="2400" dirty="0">
                <a:solidFill>
                  <a:srgbClr val="333333"/>
                </a:solidFill>
                <a:effectLst/>
                <a:latin typeface="Georgia" panose="02040502050405020303" pitchFamily="18" charset="0"/>
                <a:ea typeface="Times New Roman" panose="02020603050405020304" pitchFamily="18" charset="0"/>
              </a:rPr>
              <a:t>method.</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679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454468" y="187037"/>
            <a:ext cx="9500022" cy="665018"/>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b="1" u="sng" dirty="0">
                <a:latin typeface="Times New Roman" pitchFamily="18" charset="0"/>
                <a:cs typeface="Times New Roman" pitchFamily="18" charset="0"/>
              </a:rPr>
              <a:t>Double Mass Curve method</a:t>
            </a:r>
            <a:endParaRPr lang="en-US" sz="3200" b="1" u="sng" dirty="0">
              <a:latin typeface="Times New Roman" pitchFamily="18" charset="0"/>
              <a:cs typeface="Times New Roman" pitchFamily="18" charset="0"/>
              <a:sym typeface="Symbol"/>
            </a:endParaRPr>
          </a:p>
        </p:txBody>
      </p:sp>
      <p:sp>
        <p:nvSpPr>
          <p:cNvPr id="6" name="Rectangle 5">
            <a:extLst>
              <a:ext uri="{FF2B5EF4-FFF2-40B4-BE49-F238E27FC236}">
                <a16:creationId xmlns:a16="http://schemas.microsoft.com/office/drawing/2014/main" xmlns="" id="{A150B90D-2359-4B93-BDBA-463E9D86B3B9}"/>
              </a:ext>
            </a:extLst>
          </p:cNvPr>
          <p:cNvSpPr/>
          <p:nvPr/>
        </p:nvSpPr>
        <p:spPr>
          <a:xfrm>
            <a:off x="454468" y="852055"/>
            <a:ext cx="11245695" cy="1569660"/>
          </a:xfrm>
          <a:prstGeom prst="rect">
            <a:avLst/>
          </a:prstGeom>
        </p:spPr>
        <p:txBody>
          <a:bodyPr wrap="square">
            <a:spAutoFit/>
          </a:bodyPr>
          <a:lstStyle/>
          <a:p>
            <a:r>
              <a:rPr lang="en-US" sz="2400" dirty="0">
                <a:solidFill>
                  <a:srgbClr val="333333"/>
                </a:solidFill>
                <a:latin typeface="Georgia" panose="02040502050405020303" pitchFamily="18" charset="0"/>
                <a:ea typeface="Times New Roman" panose="02020603050405020304" pitchFamily="18" charset="0"/>
              </a:rPr>
              <a:t>On a simple graph paper, the mass curve of the precipitation of the doubtful station, e.g. ‘A’ versus the mass curve of the average precipitation for the remaining rain gauge stations whose data are available for the corresponding period is plotted.</a:t>
            </a:r>
            <a:endParaRPr lang="en-US" sz="2000" dirty="0">
              <a:effectLst/>
              <a:latin typeface="Times New Roman" panose="02020603050405020304" pitchFamily="18" charset="0"/>
              <a:ea typeface="Times New Roman" panose="02020603050405020304" pitchFamily="18" charset="0"/>
            </a:endParaRPr>
          </a:p>
        </p:txBody>
      </p:sp>
      <p:pic>
        <p:nvPicPr>
          <p:cNvPr id="5" name="Picture 4" descr="https://www.safaribooksonline.com/library/view/elementary-engineering-hydrology/9789332508187/images/page70.png">
            <a:extLst>
              <a:ext uri="{FF2B5EF4-FFF2-40B4-BE49-F238E27FC236}">
                <a16:creationId xmlns:a16="http://schemas.microsoft.com/office/drawing/2014/main" xmlns="" id="{39994970-7171-46AB-98F5-A4D8CB4A31D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366153" y="2421715"/>
            <a:ext cx="5216737" cy="4166121"/>
          </a:xfrm>
          <a:prstGeom prst="rect">
            <a:avLst/>
          </a:prstGeom>
          <a:noFill/>
          <a:ln>
            <a:noFill/>
          </a:ln>
        </p:spPr>
      </p:pic>
    </p:spTree>
    <p:extLst>
      <p:ext uri="{BB962C8B-B14F-4D97-AF65-F5344CB8AC3E}">
        <p14:creationId xmlns:p14="http://schemas.microsoft.com/office/powerpoint/2010/main" val="1316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454468" y="187037"/>
            <a:ext cx="9500022" cy="665018"/>
          </a:xfrm>
          <a:noFill/>
          <a:ln>
            <a:noFill/>
          </a:ln>
        </p:spPr>
        <p:style>
          <a:lnRef idx="2">
            <a:schemeClr val="accent1"/>
          </a:lnRef>
          <a:fillRef idx="1">
            <a:schemeClr val="lt1"/>
          </a:fillRef>
          <a:effectRef idx="0">
            <a:schemeClr val="accent1"/>
          </a:effectRef>
          <a:fontRef idx="minor">
            <a:schemeClr val="dk1"/>
          </a:fontRef>
        </p:style>
        <p:txBody>
          <a:bodyPr>
            <a:noAutofit/>
          </a:bodyPr>
          <a:lstStyle/>
          <a:p>
            <a:pPr algn="l"/>
            <a:r>
              <a:rPr lang="en-US" sz="3200" b="1" u="sng" dirty="0">
                <a:latin typeface="Times New Roman" pitchFamily="18" charset="0"/>
                <a:cs typeface="Times New Roman" pitchFamily="18" charset="0"/>
              </a:rPr>
              <a:t>Double Mass Curve method</a:t>
            </a:r>
            <a:endParaRPr lang="en-US" sz="3200" b="1" u="sng" dirty="0">
              <a:latin typeface="Times New Roman" pitchFamily="18" charset="0"/>
              <a:cs typeface="Times New Roman" pitchFamily="18" charset="0"/>
              <a:sym typeface="Symbol"/>
            </a:endParaRPr>
          </a:p>
        </p:txBody>
      </p:sp>
      <p:sp>
        <p:nvSpPr>
          <p:cNvPr id="6" name="Rectangle 5">
            <a:extLst>
              <a:ext uri="{FF2B5EF4-FFF2-40B4-BE49-F238E27FC236}">
                <a16:creationId xmlns:a16="http://schemas.microsoft.com/office/drawing/2014/main" xmlns="" id="{A150B90D-2359-4B93-BDBA-463E9D86B3B9}"/>
              </a:ext>
            </a:extLst>
          </p:cNvPr>
          <p:cNvSpPr/>
          <p:nvPr/>
        </p:nvSpPr>
        <p:spPr>
          <a:xfrm>
            <a:off x="454468" y="1070995"/>
            <a:ext cx="11245695" cy="4524315"/>
          </a:xfrm>
          <a:prstGeom prst="rect">
            <a:avLst/>
          </a:prstGeom>
        </p:spPr>
        <p:txBody>
          <a:bodyPr wrap="square">
            <a:spAutoFit/>
          </a:bodyPr>
          <a:lstStyle/>
          <a:p>
            <a:r>
              <a:rPr lang="en-US" sz="2400" dirty="0">
                <a:solidFill>
                  <a:srgbClr val="333333"/>
                </a:solidFill>
                <a:latin typeface="Georgia" panose="02040502050405020303" pitchFamily="18" charset="0"/>
                <a:ea typeface="Times New Roman" panose="02020603050405020304" pitchFamily="18" charset="0"/>
              </a:rPr>
              <a:t>Normally, one should get a straight line through origin if the record at A is correct. </a:t>
            </a:r>
          </a:p>
          <a:p>
            <a:endParaRPr lang="en-US" sz="2400" dirty="0">
              <a:solidFill>
                <a:srgbClr val="333333"/>
              </a:solidFill>
              <a:latin typeface="Georgia" panose="02040502050405020303" pitchFamily="18" charset="0"/>
              <a:ea typeface="Times New Roman" panose="02020603050405020304" pitchFamily="18" charset="0"/>
            </a:endParaRPr>
          </a:p>
          <a:p>
            <a:r>
              <a:rPr lang="en-US" sz="2400" dirty="0">
                <a:solidFill>
                  <a:srgbClr val="333333"/>
                </a:solidFill>
                <a:latin typeface="Georgia" panose="02040502050405020303" pitchFamily="18" charset="0"/>
                <a:ea typeface="Times New Roman" panose="02020603050405020304" pitchFamily="18" charset="0"/>
              </a:rPr>
              <a:t>If there is inconsistency at A from a particular year, the slope of the straight line may change from that year. </a:t>
            </a:r>
          </a:p>
          <a:p>
            <a:endParaRPr lang="en-US" sz="2400" dirty="0">
              <a:solidFill>
                <a:srgbClr val="333333"/>
              </a:solidFill>
              <a:latin typeface="Georgia" panose="02040502050405020303" pitchFamily="18" charset="0"/>
              <a:ea typeface="Times New Roman" panose="02020603050405020304" pitchFamily="18" charset="0"/>
            </a:endParaRPr>
          </a:p>
          <a:p>
            <a:r>
              <a:rPr lang="en-US" sz="2400" dirty="0">
                <a:solidFill>
                  <a:srgbClr val="333333"/>
                </a:solidFill>
                <a:latin typeface="Georgia" panose="02040502050405020303" pitchFamily="18" charset="0"/>
                <a:ea typeface="Times New Roman" panose="02020603050405020304" pitchFamily="18" charset="0"/>
              </a:rPr>
              <a:t>It may, therefore, be concluded that the records of A are incorrect from that year and need modification.</a:t>
            </a:r>
          </a:p>
          <a:p>
            <a:endParaRPr lang="en-US" sz="2400" dirty="0">
              <a:solidFill>
                <a:srgbClr val="333333"/>
              </a:solidFill>
              <a:latin typeface="Georgia" panose="02040502050405020303" pitchFamily="18" charset="0"/>
              <a:ea typeface="Times New Roman" panose="02020603050405020304" pitchFamily="18" charset="0"/>
            </a:endParaRPr>
          </a:p>
          <a:p>
            <a:r>
              <a:rPr lang="en-US" sz="2400" dirty="0">
                <a:solidFill>
                  <a:srgbClr val="333333"/>
                </a:solidFill>
                <a:latin typeface="Georgia" panose="02040502050405020303" pitchFamily="18" charset="0"/>
                <a:ea typeface="Times New Roman" panose="02020603050405020304" pitchFamily="18" charset="0"/>
              </a:rPr>
              <a:t>The slope of the straight line is maintained and extended and the record of A is corrected accordingly. </a:t>
            </a:r>
          </a:p>
          <a:p>
            <a:endParaRPr lang="en-US" sz="2400" dirty="0">
              <a:solidFill>
                <a:srgbClr val="333333"/>
              </a:solidFill>
              <a:latin typeface="Georgia" panose="02040502050405020303" pitchFamily="18" charset="0"/>
              <a:ea typeface="Times New Roman" panose="02020603050405020304" pitchFamily="18" charset="0"/>
            </a:endParaRPr>
          </a:p>
          <a:p>
            <a:r>
              <a:rPr lang="en-US" sz="2400" dirty="0">
                <a:solidFill>
                  <a:srgbClr val="333333"/>
                </a:solidFill>
                <a:latin typeface="Georgia" panose="02040502050405020303" pitchFamily="18" charset="0"/>
                <a:ea typeface="Times New Roman" panose="02020603050405020304" pitchFamily="18" charset="0"/>
              </a:rPr>
              <a:t>This procedure cannot be applied for studies for storm rainfall or daily rainfall.</a:t>
            </a:r>
          </a:p>
        </p:txBody>
      </p:sp>
    </p:spTree>
    <p:extLst>
      <p:ext uri="{BB962C8B-B14F-4D97-AF65-F5344CB8AC3E}">
        <p14:creationId xmlns:p14="http://schemas.microsoft.com/office/powerpoint/2010/main" val="219884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xmlns="" id="{D8469698-4F15-4DFE-98C7-DCDAEF9B1141}"/>
              </a:ext>
            </a:extLst>
          </p:cNvPr>
          <p:cNvSpPr>
            <a:spLocks noChangeArrowheads="1"/>
          </p:cNvSpPr>
          <p:nvPr/>
        </p:nvSpPr>
        <p:spPr bwMode="auto">
          <a:xfrm>
            <a:off x="415638" y="53203"/>
            <a:ext cx="11242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4</a:t>
            </a:r>
            <a:endParaRPr kumimoji="0" lang="en-US" altLang="en-US" sz="1600" b="0" i="0" u="none" strike="noStrike" cap="none" normalizeH="0" baseline="0" dirty="0">
              <a:ln>
                <a:noFill/>
              </a:ln>
              <a:solidFill>
                <a:schemeClr val="tx1"/>
              </a:solidFill>
              <a:effectLst/>
            </a:endParaRPr>
          </a:p>
          <a:p>
            <a:pPr lvl="0" eaLnBrk="0" fontAlgn="base" hangingPunct="0">
              <a:lnSpc>
                <a:spcPct val="150000"/>
              </a:lnSpc>
              <a:spcBef>
                <a:spcPct val="0"/>
              </a:spcBef>
              <a:spcAft>
                <a:spcPct val="0"/>
              </a:spcAft>
            </a:pPr>
            <a:r>
              <a:rPr kumimoji="0" lang="en-US" altLang="en-US" sz="20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The average annual precipitation data of six rain gauge stations in a catchment area during 1991–2000 are as follows: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3" name="Picture 12" descr="https://www.safaribooksonline.com/library/view/elementary-engineering-hydrology/9789332508187/images/page70a.png">
            <a:extLst>
              <a:ext uri="{FF2B5EF4-FFF2-40B4-BE49-F238E27FC236}">
                <a16:creationId xmlns:a16="http://schemas.microsoft.com/office/drawing/2014/main" xmlns="" id="{0EDA720D-047C-4044-8DA3-95964F587F7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54871" y="1530530"/>
            <a:ext cx="7908836" cy="3543745"/>
          </a:xfrm>
          <a:prstGeom prst="rect">
            <a:avLst/>
          </a:prstGeom>
          <a:noFill/>
          <a:ln>
            <a:noFill/>
          </a:ln>
        </p:spPr>
      </p:pic>
      <p:sp>
        <p:nvSpPr>
          <p:cNvPr id="3" name="Rectangle 2">
            <a:extLst>
              <a:ext uri="{FF2B5EF4-FFF2-40B4-BE49-F238E27FC236}">
                <a16:creationId xmlns:a16="http://schemas.microsoft.com/office/drawing/2014/main" xmlns="" id="{FDD2211A-4D63-409F-B3D3-254DC23A1609}"/>
              </a:ext>
            </a:extLst>
          </p:cNvPr>
          <p:cNvSpPr/>
          <p:nvPr/>
        </p:nvSpPr>
        <p:spPr>
          <a:xfrm>
            <a:off x="613288" y="5314459"/>
            <a:ext cx="10475421" cy="646331"/>
          </a:xfrm>
          <a:prstGeom prst="rect">
            <a:avLst/>
          </a:prstGeom>
        </p:spPr>
        <p:txBody>
          <a:bodyPr wrap="square">
            <a:spAutoFit/>
          </a:bodyPr>
          <a:lstStyle/>
          <a:p>
            <a:r>
              <a:rPr lang="en-US" dirty="0">
                <a:solidFill>
                  <a:srgbClr val="333333"/>
                </a:solidFill>
                <a:latin typeface="Georgia" panose="02040502050405020303" pitchFamily="18" charset="0"/>
                <a:ea typeface="Times New Roman" panose="02020603050405020304" pitchFamily="18" charset="0"/>
              </a:rPr>
              <a:t>The data observed at station C were doubtful because of some topographical changes there. Verify whether the data observed at C is consistent and correct it, if necessary.</a:t>
            </a:r>
            <a:endParaRPr lang="en-US"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5223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xmlns="" id="{D8469698-4F15-4DFE-98C7-DCDAEF9B1141}"/>
              </a:ext>
            </a:extLst>
          </p:cNvPr>
          <p:cNvSpPr>
            <a:spLocks noChangeArrowheads="1"/>
          </p:cNvSpPr>
          <p:nvPr/>
        </p:nvSpPr>
        <p:spPr bwMode="auto">
          <a:xfrm>
            <a:off x="415638" y="237869"/>
            <a:ext cx="1124296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1600" b="0" i="0" u="none" strike="noStrike" cap="none" normalizeH="0" baseline="0" dirty="0">
              <a:ln>
                <a:noFill/>
              </a:ln>
              <a:solidFill>
                <a:schemeClr val="tx1"/>
              </a:solidFill>
              <a:effectLst/>
            </a:endParaRPr>
          </a:p>
          <a:p>
            <a:r>
              <a:rPr lang="en-US" dirty="0"/>
              <a:t>The mass curve coordinates of precipitation at C and also the combined mass curve coordinates of precipitation at A, B, D, E and F will be as follows:</a:t>
            </a:r>
          </a:p>
        </p:txBody>
      </p:sp>
      <p:pic>
        <p:nvPicPr>
          <p:cNvPr id="5" name="Picture 4" descr="https://www.safaribooksonline.com/library/view/elementary-engineering-hydrology/9789332508187/images/page71.png">
            <a:extLst>
              <a:ext uri="{FF2B5EF4-FFF2-40B4-BE49-F238E27FC236}">
                <a16:creationId xmlns:a16="http://schemas.microsoft.com/office/drawing/2014/main" xmlns="" id="{6072D451-3281-459A-861D-6FDB1319E9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761300" y="1577684"/>
            <a:ext cx="8551639" cy="3548107"/>
          </a:xfrm>
          <a:prstGeom prst="rect">
            <a:avLst/>
          </a:prstGeom>
          <a:noFill/>
          <a:ln>
            <a:noFill/>
          </a:ln>
        </p:spPr>
      </p:pic>
    </p:spTree>
    <p:extLst>
      <p:ext uri="{BB962C8B-B14F-4D97-AF65-F5344CB8AC3E}">
        <p14:creationId xmlns:p14="http://schemas.microsoft.com/office/powerpoint/2010/main" val="22355741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xmlns="" id="{D8469698-4F15-4DFE-98C7-DCDAEF9B1141}"/>
              </a:ext>
            </a:extLst>
          </p:cNvPr>
          <p:cNvSpPr>
            <a:spLocks noChangeArrowheads="1"/>
          </p:cNvSpPr>
          <p:nvPr/>
        </p:nvSpPr>
        <p:spPr bwMode="auto">
          <a:xfrm>
            <a:off x="415638" y="539618"/>
            <a:ext cx="11242964" cy="504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en-US" altLang="en-US" sz="20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solution</a:t>
            </a:r>
            <a:endParaRPr kumimoji="0" lang="en-US" altLang="en-US" sz="1600" b="0" i="0" u="none" strike="noStrike" cap="none" normalizeH="0" baseline="0" dirty="0">
              <a:ln>
                <a:noFill/>
              </a:ln>
              <a:solidFill>
                <a:schemeClr val="tx1"/>
              </a:solidFill>
              <a:effectLst/>
            </a:endParaRPr>
          </a:p>
        </p:txBody>
      </p:sp>
      <p:pic>
        <p:nvPicPr>
          <p:cNvPr id="4" name="Picture 3" descr="https://www.safaribooksonline.com/library/view/elementary-engineering-hydrology/9789332508187/images/page71a.png">
            <a:extLst>
              <a:ext uri="{FF2B5EF4-FFF2-40B4-BE49-F238E27FC236}">
                <a16:creationId xmlns:a16="http://schemas.microsoft.com/office/drawing/2014/main" xmlns="" id="{AC354F1B-4D14-4667-860D-54E1CB93F5C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43914" y="1410571"/>
            <a:ext cx="8122812" cy="4900076"/>
          </a:xfrm>
          <a:prstGeom prst="rect">
            <a:avLst/>
          </a:prstGeom>
          <a:noFill/>
          <a:ln>
            <a:noFill/>
          </a:ln>
        </p:spPr>
      </p:pic>
    </p:spTree>
    <p:extLst>
      <p:ext uri="{BB962C8B-B14F-4D97-AF65-F5344CB8AC3E}">
        <p14:creationId xmlns:p14="http://schemas.microsoft.com/office/powerpoint/2010/main" val="446732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0B3D544-9EA3-4772-B15B-53173038FC36}"/>
              </a:ext>
            </a:extLst>
          </p:cNvPr>
          <p:cNvSpPr/>
          <p:nvPr/>
        </p:nvSpPr>
        <p:spPr>
          <a:xfrm>
            <a:off x="768439" y="734791"/>
            <a:ext cx="9959662" cy="5452775"/>
          </a:xfrm>
          <a:prstGeom prst="rect">
            <a:avLst/>
          </a:prstGeom>
        </p:spPr>
        <p:txBody>
          <a:bodyPr wrap="square">
            <a:spAutoFit/>
          </a:bodyPr>
          <a:lstStyle/>
          <a:p>
            <a:pPr algn="ctr">
              <a:lnSpc>
                <a:spcPts val="1560"/>
              </a:lnSpc>
              <a:spcBef>
                <a:spcPts val="2400"/>
              </a:spcBef>
              <a:spcAft>
                <a:spcPts val="600"/>
              </a:spcAft>
            </a:pPr>
            <a:endParaRPr lang="en-US" sz="1400" b="1"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a:p>
            <a:r>
              <a:rPr lang="en-US" sz="32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Average depth of precipitation</a:t>
            </a:r>
          </a:p>
          <a:p>
            <a:endParaRPr lang="en-US" dirty="0">
              <a:solidFill>
                <a:srgbClr val="333333"/>
              </a:solidFill>
              <a:latin typeface="Georgia" panose="02040502050405020303" pitchFamily="18" charset="0"/>
              <a:ea typeface="Times New Roman" panose="02020603050405020304" pitchFamily="18" charset="0"/>
            </a:endParaRPr>
          </a:p>
          <a:p>
            <a:pPr>
              <a:lnSpc>
                <a:spcPct val="150000"/>
              </a:lnSpc>
            </a:pPr>
            <a:r>
              <a:rPr lang="en-US" sz="2000" dirty="0">
                <a:solidFill>
                  <a:srgbClr val="333333"/>
                </a:solidFill>
                <a:latin typeface="Georgia" panose="02040502050405020303" pitchFamily="18" charset="0"/>
                <a:ea typeface="Times New Roman" panose="02020603050405020304" pitchFamily="18" charset="0"/>
              </a:rPr>
              <a:t>The precipitation over a catchment area is never uniform. This becomes quite clear from the figures of the average depth of precipitation of the various rain gauge stations in the catchment area. One of the basic requirements in the study of a catchment area is the </a:t>
            </a:r>
            <a:r>
              <a:rPr lang="en-US" sz="2000" i="1" dirty="0">
                <a:solidFill>
                  <a:srgbClr val="0070C0"/>
                </a:solidFill>
                <a:latin typeface="Georgia" panose="02040502050405020303" pitchFamily="18" charset="0"/>
                <a:ea typeface="Times New Roman" panose="02020603050405020304" pitchFamily="18" charset="0"/>
              </a:rPr>
              <a:t>average depth of precipitation over the entire catchment</a:t>
            </a:r>
            <a:r>
              <a:rPr lang="en-US" sz="2000" dirty="0">
                <a:solidFill>
                  <a:srgbClr val="333333"/>
                </a:solidFill>
                <a:latin typeface="Georgia" panose="02040502050405020303" pitchFamily="18" charset="0"/>
                <a:ea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a:lnSpc>
                <a:spcPct val="150000"/>
              </a:lnSpc>
            </a:pPr>
            <a:r>
              <a:rPr lang="en-US" sz="2000" dirty="0">
                <a:solidFill>
                  <a:srgbClr val="333333"/>
                </a:solidFill>
                <a:latin typeface="Georgia" panose="02040502050405020303" pitchFamily="18" charset="0"/>
                <a:ea typeface="Times New Roman" panose="02020603050405020304" pitchFamily="18" charset="0"/>
              </a:rPr>
              <a:t>This is also known as </a:t>
            </a:r>
            <a:r>
              <a:rPr lang="en-US" sz="2000" i="1" dirty="0">
                <a:solidFill>
                  <a:srgbClr val="0070C0"/>
                </a:solidFill>
                <a:latin typeface="Georgia" panose="02040502050405020303" pitchFamily="18" charset="0"/>
                <a:ea typeface="Times New Roman" panose="02020603050405020304" pitchFamily="18" charset="0"/>
              </a:rPr>
              <a:t>equivalent uniform depth of rainfall</a:t>
            </a:r>
            <a:r>
              <a:rPr lang="en-US" sz="2000" dirty="0">
                <a:solidFill>
                  <a:srgbClr val="333333"/>
                </a:solidFill>
                <a:latin typeface="Georgia" panose="02040502050405020303" pitchFamily="18" charset="0"/>
                <a:ea typeface="Times New Roman" panose="02020603050405020304" pitchFamily="18" charset="0"/>
              </a:rPr>
              <a:t>. The average depth of precipitation can be calculated by the following methods:</a:t>
            </a:r>
            <a:endParaRPr lang="en-US" sz="2000" dirty="0">
              <a:effectLst/>
              <a:latin typeface="Times New Roman" panose="02020603050405020304" pitchFamily="18" charset="0"/>
              <a:ea typeface="Times New Roman" panose="02020603050405020304" pitchFamily="18" charset="0"/>
            </a:endParaRPr>
          </a:p>
          <a:p>
            <a:pPr marL="342900" marR="152400" lvl="0" indent="-342900">
              <a:lnSpc>
                <a:spcPct val="150000"/>
              </a:lnSpc>
              <a:spcBef>
                <a:spcPts val="1200"/>
              </a:spcBef>
              <a:spcAft>
                <a:spcPts val="0"/>
              </a:spcAft>
              <a:buSzPts val="1000"/>
              <a:buFont typeface="Symbol" panose="05050102010706020507" pitchFamily="18" charset="2"/>
              <a:buChar char=""/>
              <a:tabLst>
                <a:tab pos="457200" algn="l"/>
              </a:tabLst>
            </a:pPr>
            <a:r>
              <a:rPr lang="en-US" sz="2000" dirty="0">
                <a:solidFill>
                  <a:srgbClr val="333333"/>
                </a:solidFill>
                <a:effectLst/>
                <a:latin typeface="Georgia" panose="02040502050405020303" pitchFamily="18" charset="0"/>
                <a:ea typeface="Calibri" panose="020F0502020204030204" pitchFamily="34" charset="0"/>
                <a:cs typeface="Simplified Arabic" panose="02020603050405020304" pitchFamily="18" charset="-78"/>
              </a:rPr>
              <a:t>Arithmetic mean method</a:t>
            </a:r>
            <a:endParaRPr lang="en-US" sz="2000" dirty="0">
              <a:solidFill>
                <a:srgbClr val="333333"/>
              </a:solidFill>
              <a:effectLst/>
              <a:latin typeface="Times New Roman" panose="02020603050405020304" pitchFamily="18" charset="0"/>
              <a:ea typeface="Calibri" panose="020F0502020204030204" pitchFamily="34" charset="0"/>
              <a:cs typeface="Simplified Arabic" panose="02020603050405020304" pitchFamily="18" charset="-78"/>
            </a:endParaRPr>
          </a:p>
          <a:p>
            <a:pPr marL="342900" marR="152400" lvl="0" indent="-342900">
              <a:lnSpc>
                <a:spcPct val="150000"/>
              </a:lnSpc>
              <a:spcAft>
                <a:spcPts val="0"/>
              </a:spcAft>
              <a:buSzPts val="1000"/>
              <a:buFont typeface="Symbol" panose="05050102010706020507" pitchFamily="18" charset="2"/>
              <a:buChar char=""/>
              <a:tabLst>
                <a:tab pos="457200" algn="l"/>
              </a:tabLst>
            </a:pPr>
            <a:r>
              <a:rPr lang="en-US" sz="2000" dirty="0">
                <a:solidFill>
                  <a:srgbClr val="333333"/>
                </a:solidFill>
                <a:effectLst/>
                <a:latin typeface="Georgia" panose="02040502050405020303" pitchFamily="18" charset="0"/>
                <a:ea typeface="Calibri" panose="020F0502020204030204" pitchFamily="34" charset="0"/>
                <a:cs typeface="Simplified Arabic" panose="02020603050405020304" pitchFamily="18" charset="-78"/>
              </a:rPr>
              <a:t>Thiessen polygon method</a:t>
            </a:r>
            <a:endParaRPr lang="en-US" sz="2000" dirty="0">
              <a:solidFill>
                <a:srgbClr val="333333"/>
              </a:solidFill>
              <a:effectLst/>
              <a:latin typeface="Times New Roman" panose="02020603050405020304" pitchFamily="18" charset="0"/>
              <a:ea typeface="Calibri" panose="020F0502020204030204" pitchFamily="34" charset="0"/>
              <a:cs typeface="Simplified Arabic" panose="02020603050405020304" pitchFamily="18" charset="-78"/>
            </a:endParaRPr>
          </a:p>
          <a:p>
            <a:pPr marL="342900" marR="152400" lvl="0" indent="-342900">
              <a:lnSpc>
                <a:spcPct val="150000"/>
              </a:lnSpc>
              <a:spcAft>
                <a:spcPts val="1200"/>
              </a:spcAft>
              <a:buSzPts val="1000"/>
              <a:buFont typeface="Symbol" panose="05050102010706020507" pitchFamily="18" charset="2"/>
              <a:buChar char=""/>
              <a:tabLst>
                <a:tab pos="457200" algn="l"/>
              </a:tabLst>
            </a:pPr>
            <a:r>
              <a:rPr lang="en-US" sz="2000" dirty="0" err="1">
                <a:solidFill>
                  <a:srgbClr val="333333"/>
                </a:solidFill>
                <a:effectLst/>
                <a:latin typeface="Georgia" panose="02040502050405020303" pitchFamily="18" charset="0"/>
                <a:ea typeface="Calibri" panose="020F0502020204030204" pitchFamily="34" charset="0"/>
                <a:cs typeface="Simplified Arabic" panose="02020603050405020304" pitchFamily="18" charset="-78"/>
              </a:rPr>
              <a:t>Isohyetal</a:t>
            </a:r>
            <a:r>
              <a:rPr lang="en-US" sz="2000" dirty="0">
                <a:solidFill>
                  <a:srgbClr val="333333"/>
                </a:solidFill>
                <a:effectLst/>
                <a:latin typeface="Georgia" panose="02040502050405020303" pitchFamily="18" charset="0"/>
                <a:ea typeface="Calibri" panose="020F0502020204030204" pitchFamily="34" charset="0"/>
                <a:cs typeface="Simplified Arabic" panose="02020603050405020304" pitchFamily="18" charset="-78"/>
              </a:rPr>
              <a:t> method</a:t>
            </a:r>
            <a:endParaRPr lang="en-US" sz="2400" dirty="0">
              <a:solidFill>
                <a:srgbClr val="333333"/>
              </a:solidFill>
              <a:effectLst/>
              <a:latin typeface="Times New Roman" panose="02020603050405020304" pitchFamily="18" charset="0"/>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1371165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828542" y="927279"/>
            <a:ext cx="9564709" cy="1764405"/>
          </a:xfrm>
        </p:spPr>
        <p:txBody>
          <a:bodyPr>
            <a:noAutofit/>
          </a:bodyPr>
          <a:lstStyle/>
          <a:p>
            <a:pPr algn="l"/>
            <a:r>
              <a:rPr lang="en-US" sz="4000" dirty="0">
                <a:latin typeface="Times New Roman" pitchFamily="18" charset="0"/>
                <a:cs typeface="Times New Roman" pitchFamily="18" charset="0"/>
              </a:rPr>
              <a:t>The term </a:t>
            </a:r>
            <a:r>
              <a:rPr lang="en-US" sz="4000" b="1" dirty="0">
                <a:solidFill>
                  <a:srgbClr val="FF0000"/>
                </a:solidFill>
                <a:latin typeface="Times New Roman" pitchFamily="18" charset="0"/>
                <a:cs typeface="Times New Roman" pitchFamily="18" charset="0"/>
              </a:rPr>
              <a:t>precipitation</a:t>
            </a:r>
            <a:r>
              <a:rPr lang="en-US" sz="4000" dirty="0">
                <a:latin typeface="Times New Roman" pitchFamily="18" charset="0"/>
                <a:cs typeface="Times New Roman" pitchFamily="18" charset="0"/>
              </a:rPr>
              <a:t> denotes all forms of water that reach the earth from the atmosphere.</a:t>
            </a:r>
          </a:p>
        </p:txBody>
      </p:sp>
      <p:sp>
        <p:nvSpPr>
          <p:cNvPr id="3" name="Title 1">
            <a:extLst>
              <a:ext uri="{FF2B5EF4-FFF2-40B4-BE49-F238E27FC236}">
                <a16:creationId xmlns:a16="http://schemas.microsoft.com/office/drawing/2014/main" xmlns="" id="{5B5FCE04-ABB4-4A11-87D7-FB60087AEBE2}"/>
              </a:ext>
            </a:extLst>
          </p:cNvPr>
          <p:cNvSpPr txBox="1">
            <a:spLocks/>
          </p:cNvSpPr>
          <p:nvPr/>
        </p:nvSpPr>
        <p:spPr>
          <a:xfrm>
            <a:off x="828542" y="4000354"/>
            <a:ext cx="9564709" cy="1764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Rainfall </a:t>
            </a:r>
          </a:p>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Snowfall</a:t>
            </a:r>
          </a:p>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Hail</a:t>
            </a:r>
          </a:p>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Frost</a:t>
            </a:r>
          </a:p>
          <a:p>
            <a:pPr marL="571500" indent="-571500" algn="l">
              <a:buFont typeface="Arial" panose="020B0604020202020204" pitchFamily="34" charset="0"/>
              <a:buChar char="•"/>
            </a:pPr>
            <a:r>
              <a:rPr lang="en-US" sz="4000" dirty="0">
                <a:solidFill>
                  <a:srgbClr val="FF0000"/>
                </a:solidFill>
                <a:latin typeface="Times New Roman" pitchFamily="18" charset="0"/>
                <a:cs typeface="Times New Roman" pitchFamily="18" charset="0"/>
              </a:rPr>
              <a:t>dew</a:t>
            </a:r>
          </a:p>
        </p:txBody>
      </p:sp>
      <p:grpSp>
        <p:nvGrpSpPr>
          <p:cNvPr id="16" name="Group 15">
            <a:extLst>
              <a:ext uri="{FF2B5EF4-FFF2-40B4-BE49-F238E27FC236}">
                <a16:creationId xmlns:a16="http://schemas.microsoft.com/office/drawing/2014/main" xmlns="" id="{516950C7-42D5-4F8C-AD84-9250C8C34A6B}"/>
              </a:ext>
            </a:extLst>
          </p:cNvPr>
          <p:cNvGrpSpPr/>
          <p:nvPr/>
        </p:nvGrpSpPr>
        <p:grpSpPr>
          <a:xfrm>
            <a:off x="4507606" y="3113994"/>
            <a:ext cx="3979568" cy="2526096"/>
            <a:chOff x="4507606" y="3113994"/>
            <a:chExt cx="3979568" cy="2526096"/>
          </a:xfrm>
        </p:grpSpPr>
        <p:cxnSp>
          <p:nvCxnSpPr>
            <p:cNvPr id="6" name="Straight Arrow Connector 5">
              <a:extLst>
                <a:ext uri="{FF2B5EF4-FFF2-40B4-BE49-F238E27FC236}">
                  <a16:creationId xmlns:a16="http://schemas.microsoft.com/office/drawing/2014/main" xmlns="" id="{18335C81-BB30-4F98-8664-BDB9CE93E9D7}"/>
                </a:ext>
              </a:extLst>
            </p:cNvPr>
            <p:cNvCxnSpPr/>
            <p:nvPr/>
          </p:nvCxnSpPr>
          <p:spPr>
            <a:xfrm>
              <a:off x="4507606" y="3335628"/>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F9F9F90B-7E7A-4FB3-A911-D8D084B7693A}"/>
                </a:ext>
              </a:extLst>
            </p:cNvPr>
            <p:cNvSpPr txBox="1"/>
            <p:nvPr/>
          </p:nvSpPr>
          <p:spPr>
            <a:xfrm>
              <a:off x="7765957" y="3113994"/>
              <a:ext cx="721217" cy="369332"/>
            </a:xfrm>
            <a:prstGeom prst="rect">
              <a:avLst/>
            </a:prstGeom>
            <a:noFill/>
          </p:spPr>
          <p:txBody>
            <a:bodyPr wrap="square" rtlCol="0">
              <a:spAutoFit/>
            </a:bodyPr>
            <a:lstStyle/>
            <a:p>
              <a:pPr algn="r"/>
              <a:r>
                <a:rPr lang="ar-IQ" dirty="0">
                  <a:solidFill>
                    <a:schemeClr val="accent1"/>
                  </a:solidFill>
                </a:rPr>
                <a:t>امطار</a:t>
              </a:r>
              <a:endParaRPr lang="en-US" dirty="0">
                <a:solidFill>
                  <a:schemeClr val="accent1"/>
                </a:solidFill>
              </a:endParaRPr>
            </a:p>
          </p:txBody>
        </p:sp>
        <p:cxnSp>
          <p:nvCxnSpPr>
            <p:cNvPr id="8" name="Straight Arrow Connector 7">
              <a:extLst>
                <a:ext uri="{FF2B5EF4-FFF2-40B4-BE49-F238E27FC236}">
                  <a16:creationId xmlns:a16="http://schemas.microsoft.com/office/drawing/2014/main" xmlns="" id="{E2D7DADA-3689-4801-9368-83627294EBDD}"/>
                </a:ext>
              </a:extLst>
            </p:cNvPr>
            <p:cNvCxnSpPr/>
            <p:nvPr/>
          </p:nvCxnSpPr>
          <p:spPr>
            <a:xfrm>
              <a:off x="4507606" y="3852656"/>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xmlns="" id="{BF1F485A-7E95-4949-A4E4-2E09A2C6097A}"/>
                </a:ext>
              </a:extLst>
            </p:cNvPr>
            <p:cNvSpPr txBox="1"/>
            <p:nvPr/>
          </p:nvSpPr>
          <p:spPr>
            <a:xfrm>
              <a:off x="7765957" y="3631022"/>
              <a:ext cx="721217" cy="369332"/>
            </a:xfrm>
            <a:prstGeom prst="rect">
              <a:avLst/>
            </a:prstGeom>
            <a:noFill/>
          </p:spPr>
          <p:txBody>
            <a:bodyPr wrap="square" rtlCol="0">
              <a:spAutoFit/>
            </a:bodyPr>
            <a:lstStyle/>
            <a:p>
              <a:pPr algn="r"/>
              <a:r>
                <a:rPr lang="ar-IQ" dirty="0">
                  <a:solidFill>
                    <a:schemeClr val="accent1"/>
                  </a:solidFill>
                </a:rPr>
                <a:t>ثلوج</a:t>
              </a:r>
              <a:endParaRPr lang="en-US" dirty="0">
                <a:solidFill>
                  <a:schemeClr val="accent1"/>
                </a:solidFill>
              </a:endParaRPr>
            </a:p>
          </p:txBody>
        </p:sp>
        <p:cxnSp>
          <p:nvCxnSpPr>
            <p:cNvPr id="10" name="Straight Arrow Connector 9">
              <a:extLst>
                <a:ext uri="{FF2B5EF4-FFF2-40B4-BE49-F238E27FC236}">
                  <a16:creationId xmlns:a16="http://schemas.microsoft.com/office/drawing/2014/main" xmlns="" id="{3136FFD2-E87E-49C1-89A1-E520EA0BDD49}"/>
                </a:ext>
              </a:extLst>
            </p:cNvPr>
            <p:cNvCxnSpPr/>
            <p:nvPr/>
          </p:nvCxnSpPr>
          <p:spPr>
            <a:xfrm>
              <a:off x="4507606" y="4402496"/>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xmlns="" id="{CCCC1598-9310-4A04-AE60-863E78E23DE3}"/>
                </a:ext>
              </a:extLst>
            </p:cNvPr>
            <p:cNvSpPr txBox="1"/>
            <p:nvPr/>
          </p:nvSpPr>
          <p:spPr>
            <a:xfrm>
              <a:off x="7765957" y="4180862"/>
              <a:ext cx="721217" cy="369332"/>
            </a:xfrm>
            <a:prstGeom prst="rect">
              <a:avLst/>
            </a:prstGeom>
            <a:noFill/>
          </p:spPr>
          <p:txBody>
            <a:bodyPr wrap="square" rtlCol="0">
              <a:spAutoFit/>
            </a:bodyPr>
            <a:lstStyle/>
            <a:p>
              <a:pPr algn="r"/>
              <a:r>
                <a:rPr lang="ar-IQ" dirty="0">
                  <a:solidFill>
                    <a:schemeClr val="accent1"/>
                  </a:solidFill>
                </a:rPr>
                <a:t>حالوب</a:t>
              </a:r>
              <a:endParaRPr lang="en-US" dirty="0">
                <a:solidFill>
                  <a:schemeClr val="accent1"/>
                </a:solidFill>
              </a:endParaRPr>
            </a:p>
          </p:txBody>
        </p:sp>
        <p:cxnSp>
          <p:nvCxnSpPr>
            <p:cNvPr id="12" name="Straight Arrow Connector 11">
              <a:extLst>
                <a:ext uri="{FF2B5EF4-FFF2-40B4-BE49-F238E27FC236}">
                  <a16:creationId xmlns:a16="http://schemas.microsoft.com/office/drawing/2014/main" xmlns="" id="{4C941277-5932-4C32-9116-C8257F5DA498}"/>
                </a:ext>
              </a:extLst>
            </p:cNvPr>
            <p:cNvCxnSpPr/>
            <p:nvPr/>
          </p:nvCxnSpPr>
          <p:spPr>
            <a:xfrm>
              <a:off x="4507606" y="4892229"/>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xmlns="" id="{979E7329-C1E2-4670-B89E-9B642995C3C3}"/>
                </a:ext>
              </a:extLst>
            </p:cNvPr>
            <p:cNvSpPr txBox="1"/>
            <p:nvPr/>
          </p:nvSpPr>
          <p:spPr>
            <a:xfrm>
              <a:off x="7765957" y="4670595"/>
              <a:ext cx="721217" cy="369332"/>
            </a:xfrm>
            <a:prstGeom prst="rect">
              <a:avLst/>
            </a:prstGeom>
            <a:noFill/>
          </p:spPr>
          <p:txBody>
            <a:bodyPr wrap="square" rtlCol="0">
              <a:spAutoFit/>
            </a:bodyPr>
            <a:lstStyle/>
            <a:p>
              <a:pPr algn="r"/>
              <a:r>
                <a:rPr lang="ar-IQ" dirty="0">
                  <a:solidFill>
                    <a:schemeClr val="accent1"/>
                  </a:solidFill>
                </a:rPr>
                <a:t>صقيع</a:t>
              </a:r>
              <a:endParaRPr lang="en-US" dirty="0">
                <a:solidFill>
                  <a:schemeClr val="accent1"/>
                </a:solidFill>
              </a:endParaRPr>
            </a:p>
          </p:txBody>
        </p:sp>
        <p:cxnSp>
          <p:nvCxnSpPr>
            <p:cNvPr id="14" name="Straight Arrow Connector 13">
              <a:extLst>
                <a:ext uri="{FF2B5EF4-FFF2-40B4-BE49-F238E27FC236}">
                  <a16:creationId xmlns:a16="http://schemas.microsoft.com/office/drawing/2014/main" xmlns="" id="{638C89DA-F844-4A20-8F2C-BC53B2C72B9F}"/>
                </a:ext>
              </a:extLst>
            </p:cNvPr>
            <p:cNvCxnSpPr/>
            <p:nvPr/>
          </p:nvCxnSpPr>
          <p:spPr>
            <a:xfrm>
              <a:off x="4520481" y="5492392"/>
              <a:ext cx="3245476" cy="0"/>
            </a:xfrm>
            <a:prstGeom prst="straightConnector1">
              <a:avLst/>
            </a:prstGeom>
            <a:ln>
              <a:prstDash val="lgDash"/>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xmlns="" id="{EBD2E2FB-C8EA-4F93-979C-EE43AE65C35F}"/>
                </a:ext>
              </a:extLst>
            </p:cNvPr>
            <p:cNvSpPr txBox="1"/>
            <p:nvPr/>
          </p:nvSpPr>
          <p:spPr>
            <a:xfrm>
              <a:off x="7727316" y="5270758"/>
              <a:ext cx="721217" cy="369332"/>
            </a:xfrm>
            <a:prstGeom prst="rect">
              <a:avLst/>
            </a:prstGeom>
            <a:noFill/>
          </p:spPr>
          <p:txBody>
            <a:bodyPr wrap="square" rtlCol="0">
              <a:spAutoFit/>
            </a:bodyPr>
            <a:lstStyle/>
            <a:p>
              <a:pPr algn="r"/>
              <a:r>
                <a:rPr lang="ar-IQ" dirty="0">
                  <a:solidFill>
                    <a:schemeClr val="accent1"/>
                  </a:solidFill>
                </a:rPr>
                <a:t>ندى</a:t>
              </a:r>
              <a:endParaRPr lang="en-US" dirty="0">
                <a:solidFill>
                  <a:schemeClr val="accent1"/>
                </a:solidFill>
              </a:endParaRPr>
            </a:p>
          </p:txBody>
        </p:sp>
      </p:grpSp>
    </p:spTree>
    <p:extLst>
      <p:ext uri="{BB962C8B-B14F-4D97-AF65-F5344CB8AC3E}">
        <p14:creationId xmlns:p14="http://schemas.microsoft.com/office/powerpoint/2010/main" val="200037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arn(inVertical)">
                                      <p:cBhvr>
                                        <p:cTn id="2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52600" y="457201"/>
            <a:ext cx="8610600" cy="584775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rtl="0"/>
            <a:r>
              <a:rPr lang="en-US" sz="2000" b="1" dirty="0">
                <a:latin typeface="Times New Roman" pitchFamily="18" charset="0"/>
                <a:cs typeface="Times New Roman" pitchFamily="18" charset="0"/>
              </a:rPr>
              <a:t>Optimum Number of Rain Gauge Stations</a:t>
            </a:r>
          </a:p>
          <a:p>
            <a:pPr algn="ctr" rtl="0"/>
            <a:endParaRPr lang="en-US" sz="2000" b="1" dirty="0">
              <a:latin typeface="Times New Roman" pitchFamily="18" charset="0"/>
              <a:cs typeface="Times New Roman" pitchFamily="18" charset="0"/>
            </a:endParaRPr>
          </a:p>
          <a:p>
            <a:pPr marL="569913" indent="-569913">
              <a:buFont typeface="Arial" pitchFamily="34" charset="0"/>
              <a:buChar char="•"/>
            </a:pPr>
            <a:r>
              <a:rPr lang="en-US" sz="2000" dirty="0">
                <a:solidFill>
                  <a:schemeClr val="tx1"/>
                </a:solidFill>
                <a:latin typeface="Times New Roman" pitchFamily="18" charset="0"/>
                <a:cs typeface="Times New Roman" pitchFamily="18" charset="0"/>
              </a:rPr>
              <a:t>The optimum number of rain gauge station N for a catchment is approximated by the following formula: </a:t>
            </a:r>
          </a:p>
          <a:p>
            <a:pPr marL="569913" indent="-569913">
              <a:buFont typeface="Arial" pitchFamily="34" charset="0"/>
              <a:buChar char="•"/>
            </a:pPr>
            <a:endParaRPr lang="en-US" sz="2000" dirty="0">
              <a:solidFill>
                <a:schemeClr val="tx1"/>
              </a:solidFill>
              <a:latin typeface="Times New Roman" pitchFamily="18" charset="0"/>
              <a:cs typeface="Times New Roman" pitchFamily="18" charset="0"/>
            </a:endParaRPr>
          </a:p>
          <a:p>
            <a:pPr marL="569913" indent="-569913">
              <a:buFont typeface="Arial" pitchFamily="34" charset="0"/>
              <a:buChar char="•"/>
            </a:pPr>
            <a:endParaRPr lang="en-US" sz="2000" dirty="0">
              <a:solidFill>
                <a:schemeClr val="tx1"/>
              </a:solidFill>
              <a:latin typeface="Times New Roman" pitchFamily="18" charset="0"/>
              <a:cs typeface="Times New Roman" pitchFamily="18" charset="0"/>
            </a:endParaRPr>
          </a:p>
          <a:p>
            <a:pPr marL="569913" indent="-569913">
              <a:buFont typeface="Arial" pitchFamily="34" charset="0"/>
              <a:buChar char="•"/>
            </a:pPr>
            <a:endParaRPr lang="en-US" sz="2000" dirty="0">
              <a:solidFill>
                <a:schemeClr val="tx1"/>
              </a:solidFill>
              <a:latin typeface="Times New Roman" pitchFamily="18" charset="0"/>
              <a:cs typeface="Times New Roman" pitchFamily="18" charset="0"/>
            </a:endParaRPr>
          </a:p>
          <a:p>
            <a:pPr marL="569913" indent="-569913">
              <a:buFont typeface="Arial" pitchFamily="34" charset="0"/>
              <a:buChar char="•"/>
            </a:pPr>
            <a:endParaRPr lang="en-US" dirty="0">
              <a:latin typeface="Times New Roman" pitchFamily="18" charset="0"/>
              <a:cs typeface="Times New Roman" pitchFamily="18" charset="0"/>
            </a:endParaRPr>
          </a:p>
          <a:p>
            <a:pPr marL="569913" indent="-569913">
              <a:buFont typeface="Arial" pitchFamily="34" charset="0"/>
              <a:buChar char="•"/>
            </a:pPr>
            <a:endParaRPr lang="en-US" dirty="0">
              <a:latin typeface="Times New Roman" pitchFamily="18" charset="0"/>
              <a:cs typeface="Times New Roman" pitchFamily="18" charset="0"/>
            </a:endParaRPr>
          </a:p>
          <a:p>
            <a:pPr marL="569913" indent="-569913">
              <a:buFont typeface="Arial" pitchFamily="34" charset="0"/>
              <a:buChar char="•"/>
            </a:pPr>
            <a:r>
              <a:rPr lang="en-US" dirty="0">
                <a:latin typeface="Times New Roman" pitchFamily="18" charset="0"/>
                <a:cs typeface="Times New Roman" pitchFamily="18" charset="0"/>
              </a:rPr>
              <a:t>Where </a:t>
            </a:r>
            <a:r>
              <a:rPr lang="en-US" dirty="0">
                <a:latin typeface="Times New Roman" pitchFamily="18" charset="0"/>
                <a:cs typeface="Times New Roman" pitchFamily="18" charset="0"/>
                <a:sym typeface="Symbol"/>
              </a:rPr>
              <a:t> = allowable error in mean rainfall (%), which is generally taken as 10%. </a:t>
            </a:r>
            <a:r>
              <a:rPr lang="en-US" dirty="0" err="1">
                <a:latin typeface="Times New Roman" pitchFamily="18" charset="0"/>
                <a:cs typeface="Times New Roman" pitchFamily="18" charset="0"/>
                <a:sym typeface="Symbol"/>
              </a:rPr>
              <a:t>C</a:t>
            </a:r>
            <a:r>
              <a:rPr lang="en-US" baseline="-25000" dirty="0" err="1">
                <a:latin typeface="Times New Roman" pitchFamily="18" charset="0"/>
                <a:cs typeface="Times New Roman" pitchFamily="18" charset="0"/>
                <a:sym typeface="Symbol"/>
              </a:rPr>
              <a:t>v</a:t>
            </a:r>
            <a:r>
              <a:rPr lang="en-US" dirty="0">
                <a:latin typeface="Times New Roman" pitchFamily="18" charset="0"/>
                <a:cs typeface="Times New Roman" pitchFamily="18" charset="0"/>
                <a:sym typeface="Symbol"/>
              </a:rPr>
              <a:t>= coefficient of variation of rainfall at m stations (%) which is </a:t>
            </a:r>
          </a:p>
          <a:p>
            <a:pPr marL="569913" indent="-569913">
              <a:buFont typeface="Arial" pitchFamily="34" charset="0"/>
              <a:buChar char="•"/>
            </a:pPr>
            <a:endParaRPr lang="en-US" dirty="0">
              <a:latin typeface="Times New Roman" pitchFamily="18" charset="0"/>
              <a:cs typeface="Times New Roman" pitchFamily="18" charset="0"/>
              <a:sym typeface="Symbol"/>
            </a:endParaRPr>
          </a:p>
          <a:p>
            <a:pPr marL="569913" indent="-569913">
              <a:buFont typeface="Arial" pitchFamily="34" charset="0"/>
              <a:buChar char="•"/>
            </a:pPr>
            <a:endParaRPr lang="en-US" dirty="0">
              <a:latin typeface="Times New Roman" pitchFamily="18" charset="0"/>
              <a:cs typeface="Times New Roman" pitchFamily="18" charset="0"/>
              <a:sym typeface="Symbol"/>
            </a:endParaRPr>
          </a:p>
          <a:p>
            <a:pPr marL="569913" indent="-569913">
              <a:buFont typeface="Arial" pitchFamily="34" charset="0"/>
              <a:buChar char="•"/>
            </a:pPr>
            <a:endParaRPr lang="en-US" dirty="0">
              <a:latin typeface="Times New Roman" pitchFamily="18" charset="0"/>
              <a:cs typeface="Times New Roman" pitchFamily="18" charset="0"/>
              <a:sym typeface="Symbol"/>
            </a:endParaRPr>
          </a:p>
          <a:p>
            <a:pPr marL="569913" indent="-569913">
              <a:buFont typeface="Arial" pitchFamily="34" charset="0"/>
              <a:buChar char="•"/>
            </a:pPr>
            <a:endParaRPr lang="en-US" dirty="0">
              <a:latin typeface="Times New Roman" pitchFamily="18" charset="0"/>
              <a:cs typeface="Times New Roman" pitchFamily="18" charset="0"/>
              <a:sym typeface="Symbol"/>
            </a:endParaRPr>
          </a:p>
          <a:p>
            <a:pPr marL="569913" indent="-569913">
              <a:buFont typeface="Arial" pitchFamily="34" charset="0"/>
              <a:buChar char="•"/>
            </a:pPr>
            <a:endParaRPr lang="en-US" dirty="0">
              <a:latin typeface="Times New Roman" pitchFamily="18" charset="0"/>
              <a:cs typeface="Times New Roman" pitchFamily="18" charset="0"/>
              <a:sym typeface="Symbol"/>
            </a:endParaRPr>
          </a:p>
          <a:p>
            <a:pPr marL="569913" indent="-569913">
              <a:buFont typeface="Arial" pitchFamily="34" charset="0"/>
              <a:buChar char="•"/>
            </a:pPr>
            <a:r>
              <a:rPr lang="en-US" dirty="0">
                <a:latin typeface="Times New Roman" pitchFamily="18" charset="0"/>
                <a:cs typeface="Times New Roman" pitchFamily="18" charset="0"/>
                <a:sym typeface="Symbol"/>
              </a:rPr>
              <a:t>Where</a:t>
            </a:r>
          </a:p>
          <a:p>
            <a:pPr marL="569913" indent="-569913">
              <a:buFont typeface="Arial" pitchFamily="34" charset="0"/>
              <a:buChar char="•"/>
            </a:pPr>
            <a:endParaRPr lang="en-US" dirty="0">
              <a:latin typeface="Times New Roman" pitchFamily="18" charset="0"/>
              <a:cs typeface="Times New Roman" pitchFamily="18" charset="0"/>
              <a:sym typeface="Symbol"/>
            </a:endParaRPr>
          </a:p>
          <a:p>
            <a:pPr marL="569913" indent="-569913">
              <a:buFont typeface="Arial" pitchFamily="34" charset="0"/>
              <a:buChar char="•"/>
            </a:pPr>
            <a:endParaRPr lang="en-US" dirty="0">
              <a:latin typeface="Times New Roman" pitchFamily="18" charset="0"/>
              <a:cs typeface="Times New Roman" pitchFamily="18" charset="0"/>
              <a:sym typeface="Symbol"/>
            </a:endParaRPr>
          </a:p>
          <a:p>
            <a:pPr marL="569913" indent="-569913">
              <a:buFont typeface="Arial" pitchFamily="34" charset="0"/>
              <a:buChar char="•"/>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5334001" y="1828800"/>
          <a:ext cx="1595223" cy="1073150"/>
        </p:xfrm>
        <a:graphic>
          <a:graphicData uri="http://schemas.openxmlformats.org/presentationml/2006/ole">
            <mc:AlternateContent xmlns:mc="http://schemas.openxmlformats.org/markup-compatibility/2006">
              <mc:Choice xmlns:v="urn:schemas-microsoft-com:vml" Requires="v">
                <p:oleObj spid="_x0000_s7177" name="Equation" r:id="rId3" imgW="698400" imgH="469800" progId="Equation.3">
                  <p:embed/>
                </p:oleObj>
              </mc:Choice>
              <mc:Fallback>
                <p:oleObj name="Equation" r:id="rId3" imgW="698400" imgH="469800" progId="Equation.3">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1" y="1828800"/>
                        <a:ext cx="1595223" cy="1073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5014913" y="4048126"/>
          <a:ext cx="2233612" cy="900113"/>
        </p:xfrm>
        <a:graphic>
          <a:graphicData uri="http://schemas.openxmlformats.org/presentationml/2006/ole">
            <mc:AlternateContent xmlns:mc="http://schemas.openxmlformats.org/markup-compatibility/2006">
              <mc:Choice xmlns:v="urn:schemas-microsoft-com:vml" Requires="v">
                <p:oleObj spid="_x0000_s7178" name="Equation" r:id="rId5" imgW="977760" imgH="393480" progId="Equation.3">
                  <p:embed/>
                </p:oleObj>
              </mc:Choice>
              <mc:Fallback>
                <p:oleObj name="Equation" r:id="rId5" imgW="977760" imgH="393480" progId="Equation.3">
                  <p:embed/>
                  <p:pic>
                    <p:nvPicPr>
                      <p:cNvPr id="5"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14913" y="4048126"/>
                        <a:ext cx="2233612" cy="9001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77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52600" y="457200"/>
            <a:ext cx="8610600" cy="4339650"/>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algn="ctr" rtl="0"/>
            <a:endParaRPr lang="en-US" sz="2000" b="1" dirty="0">
              <a:latin typeface="Times New Roman" pitchFamily="18" charset="0"/>
              <a:cs typeface="Times New Roman" pitchFamily="18" charset="0"/>
            </a:endParaRPr>
          </a:p>
          <a:p>
            <a:pPr marL="569913" indent="-569913">
              <a:buFont typeface="Arial" pitchFamily="34" charset="0"/>
              <a:buChar char="•"/>
            </a:pPr>
            <a:endParaRPr lang="en-US" sz="2000" dirty="0">
              <a:solidFill>
                <a:schemeClr val="tx1"/>
              </a:solidFill>
              <a:latin typeface="Times New Roman" pitchFamily="18" charset="0"/>
              <a:cs typeface="Times New Roman" pitchFamily="18" charset="0"/>
            </a:endParaRPr>
          </a:p>
          <a:p>
            <a:pPr marL="569913" indent="-569913">
              <a:buFont typeface="Arial" pitchFamily="34" charset="0"/>
              <a:buChar char="•"/>
            </a:pPr>
            <a:endParaRPr lang="en-US" sz="2000" dirty="0">
              <a:solidFill>
                <a:schemeClr val="tx1"/>
              </a:solidFill>
              <a:latin typeface="Times New Roman" pitchFamily="18" charset="0"/>
              <a:cs typeface="Times New Roman" pitchFamily="18" charset="0"/>
            </a:endParaRPr>
          </a:p>
          <a:p>
            <a:pPr marL="569913" indent="-569913">
              <a:buFont typeface="Arial" pitchFamily="34" charset="0"/>
              <a:buChar char="•"/>
            </a:pPr>
            <a:endParaRPr lang="en-US" dirty="0">
              <a:latin typeface="Times New Roman" pitchFamily="18" charset="0"/>
              <a:cs typeface="Times New Roman" pitchFamily="18" charset="0"/>
            </a:endParaRPr>
          </a:p>
          <a:p>
            <a:pPr marL="569913" indent="-569913">
              <a:buFont typeface="Arial" pitchFamily="34" charset="0"/>
              <a:buChar char="•"/>
            </a:pPr>
            <a:endParaRPr lang="en-US" dirty="0">
              <a:latin typeface="Times New Roman" pitchFamily="18" charset="0"/>
              <a:cs typeface="Times New Roman" pitchFamily="18" charset="0"/>
            </a:endParaRPr>
          </a:p>
          <a:p>
            <a:pPr marL="569913" indent="-569913">
              <a:buFont typeface="Arial" pitchFamily="34" charset="0"/>
              <a:buChar char="•"/>
            </a:pPr>
            <a:endParaRPr lang="en-US" dirty="0">
              <a:latin typeface="Times New Roman" pitchFamily="18" charset="0"/>
              <a:cs typeface="Times New Roman" pitchFamily="18" charset="0"/>
            </a:endParaRPr>
          </a:p>
          <a:p>
            <a:pPr marL="569913" indent="-569913">
              <a:buFont typeface="Arial" pitchFamily="34" charset="0"/>
              <a:buChar char="•"/>
            </a:pPr>
            <a:endParaRPr lang="en-US" dirty="0">
              <a:latin typeface="Times New Roman" pitchFamily="18" charset="0"/>
              <a:cs typeface="Times New Roman" pitchFamily="18" charset="0"/>
            </a:endParaRPr>
          </a:p>
          <a:p>
            <a:pPr marL="569913" indent="-569913">
              <a:buFont typeface="Arial" pitchFamily="34" charset="0"/>
              <a:buChar char="•"/>
            </a:pPr>
            <a:endParaRPr lang="en-US" dirty="0">
              <a:latin typeface="Times New Roman" pitchFamily="18" charset="0"/>
              <a:cs typeface="Times New Roman" pitchFamily="18" charset="0"/>
            </a:endParaRPr>
          </a:p>
          <a:p>
            <a:pPr marL="569913" indent="-569913">
              <a:buFont typeface="Arial" pitchFamily="34" charset="0"/>
              <a:buChar char="•"/>
            </a:pPr>
            <a:endParaRPr lang="en-US" dirty="0">
              <a:latin typeface="Times New Roman" pitchFamily="18" charset="0"/>
              <a:cs typeface="Times New Roman" pitchFamily="18" charset="0"/>
            </a:endParaRPr>
          </a:p>
          <a:p>
            <a:pPr marL="569913" indent="-569913">
              <a:buFont typeface="Arial" pitchFamily="34" charset="0"/>
              <a:buChar char="•"/>
            </a:pPr>
            <a:endParaRPr lang="en-US" dirty="0">
              <a:latin typeface="Times New Roman" pitchFamily="18" charset="0"/>
              <a:cs typeface="Times New Roman" pitchFamily="18" charset="0"/>
            </a:endParaRPr>
          </a:p>
          <a:p>
            <a:pPr marL="569913" indent="-569913">
              <a:buFont typeface="Arial" pitchFamily="34" charset="0"/>
              <a:buChar char="•"/>
            </a:pPr>
            <a:r>
              <a:rPr lang="en-US" dirty="0">
                <a:latin typeface="Times New Roman" pitchFamily="18" charset="0"/>
                <a:cs typeface="Times New Roman" pitchFamily="18" charset="0"/>
                <a:sym typeface="Symbol"/>
              </a:rPr>
              <a:t>m = number of rain gauge stations in the catchment </a:t>
            </a:r>
          </a:p>
          <a:p>
            <a:pPr marL="569913" indent="-569913">
              <a:buFont typeface="Arial" pitchFamily="34" charset="0"/>
              <a:buChar char="•"/>
            </a:pPr>
            <a:r>
              <a:rPr lang="en-US" dirty="0">
                <a:latin typeface="Times New Roman" pitchFamily="18" charset="0"/>
                <a:cs typeface="Times New Roman" pitchFamily="18" charset="0"/>
                <a:sym typeface="Symbol"/>
              </a:rPr>
              <a:t>p</a:t>
            </a:r>
            <a:r>
              <a:rPr lang="en-US" baseline="-25000" dirty="0">
                <a:latin typeface="Times New Roman" pitchFamily="18" charset="0"/>
                <a:cs typeface="Times New Roman" pitchFamily="18" charset="0"/>
                <a:sym typeface="Symbol"/>
              </a:rPr>
              <a:t>a</a:t>
            </a:r>
            <a:r>
              <a:rPr lang="en-US" dirty="0">
                <a:latin typeface="Times New Roman" pitchFamily="18" charset="0"/>
                <a:cs typeface="Times New Roman" pitchFamily="18" charset="0"/>
                <a:sym typeface="Symbol"/>
              </a:rPr>
              <a:t> = precipitation at a particular station</a:t>
            </a:r>
          </a:p>
          <a:p>
            <a:pPr marL="569913" indent="-569913">
              <a:buFont typeface="Arial" pitchFamily="34" charset="0"/>
              <a:buChar char="•"/>
            </a:pPr>
            <a:r>
              <a:rPr lang="en-US" dirty="0">
                <a:latin typeface="Times New Roman" pitchFamily="18" charset="0"/>
                <a:cs typeface="Times New Roman" pitchFamily="18" charset="0"/>
                <a:sym typeface="Symbol"/>
              </a:rPr>
              <a:t>P = average precipitation </a:t>
            </a:r>
          </a:p>
          <a:p>
            <a:pPr marL="569913" indent="-569913">
              <a:buFont typeface="Arial" pitchFamily="34" charset="0"/>
              <a:buChar char="•"/>
            </a:pPr>
            <a:endParaRPr lang="en-US" dirty="0">
              <a:latin typeface="Times New Roman" pitchFamily="18" charset="0"/>
              <a:cs typeface="Times New Roman" pitchFamily="18" charset="0"/>
              <a:sym typeface="Symbol"/>
            </a:endParaRPr>
          </a:p>
          <a:p>
            <a:pPr marL="569913" indent="-569913">
              <a:buFont typeface="Arial" pitchFamily="34" charset="0"/>
              <a:buChar char="•"/>
            </a:pPr>
            <a:endParaRPr lang="en-US" dirty="0">
              <a:latin typeface="Times New Roman" pitchFamily="18" charset="0"/>
              <a:cs typeface="Times New Roman" pitchFamily="18" charset="0"/>
            </a:endParaRPr>
          </a:p>
        </p:txBody>
      </p:sp>
      <p:graphicFrame>
        <p:nvGraphicFramePr>
          <p:cNvPr id="4" name="Object 3"/>
          <p:cNvGraphicFramePr>
            <a:graphicFrameLocks noChangeAspect="1"/>
          </p:cNvGraphicFramePr>
          <p:nvPr/>
        </p:nvGraphicFramePr>
        <p:xfrm>
          <a:off x="3810000" y="1066800"/>
          <a:ext cx="4497388" cy="2116138"/>
        </p:xfrm>
        <a:graphic>
          <a:graphicData uri="http://schemas.openxmlformats.org/presentationml/2006/ole">
            <mc:AlternateContent xmlns:mc="http://schemas.openxmlformats.org/markup-compatibility/2006">
              <mc:Choice xmlns:v="urn:schemas-microsoft-com:vml" Requires="v">
                <p:oleObj spid="_x0000_s6149" name="Equation" r:id="rId3" imgW="1968480" imgH="927000" progId="Equation.3">
                  <p:embed/>
                </p:oleObj>
              </mc:Choice>
              <mc:Fallback>
                <p:oleObj name="Equation" r:id="rId3" imgW="1968480" imgH="927000" progId="Equation.3">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1066800"/>
                        <a:ext cx="4497388" cy="2116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278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xmlns="" id="{77A7C587-8EA4-44B5-8F50-0D771A1EC23A}"/>
              </a:ext>
            </a:extLst>
          </p:cNvPr>
          <p:cNvSpPr>
            <a:spLocks noChangeArrowheads="1"/>
          </p:cNvSpPr>
          <p:nvPr/>
        </p:nvSpPr>
        <p:spPr bwMode="auto">
          <a:xfrm>
            <a:off x="436418" y="292665"/>
            <a:ext cx="9506072" cy="969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Example 5</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In a catchment area covering 100 km</a:t>
            </a:r>
            <a:r>
              <a:rPr kumimoji="0" lang="en-US" altLang="en-US" sz="1000" b="0" i="0" u="none" strike="noStrike" cap="none" normalizeH="0" baseline="30000" dirty="0">
                <a:ln>
                  <a:noFill/>
                </a:ln>
                <a:solidFill>
                  <a:srgbClr val="666666"/>
                </a:solidFill>
                <a:effectLst/>
                <a:latin typeface="Georgia" panose="02040502050405020303" pitchFamily="18" charset="0"/>
                <a:ea typeface="Times New Roman" panose="02020603050405020304" pitchFamily="18" charset="0"/>
              </a:rPr>
              <a:t>2</a:t>
            </a:r>
            <a:r>
              <a:rPr kumimoji="0" lang="en-US" altLang="en-US" sz="14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 the average annual precipitation observed at five rain gauge stations is as under.</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5121" name="Picture 134" descr="https://www.safaribooksonline.com/library/view/elementary-engineering-hydrology/9789332508187/images/page80b.png">
            <a:extLst>
              <a:ext uri="{FF2B5EF4-FFF2-40B4-BE49-F238E27FC236}">
                <a16:creationId xmlns:a16="http://schemas.microsoft.com/office/drawing/2014/main" xmlns="" id="{38357BA7-6F29-4F82-8430-3CABAE38FF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417" y="1134801"/>
            <a:ext cx="6672891" cy="706874"/>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 name="Rectangle 3">
                <a:extLst>
                  <a:ext uri="{FF2B5EF4-FFF2-40B4-BE49-F238E27FC236}">
                    <a16:creationId xmlns:a16="http://schemas.microsoft.com/office/drawing/2014/main" xmlns="" id="{EC6A3CCE-1C91-4E48-82F0-958EFDA32BB0}"/>
                  </a:ext>
                </a:extLst>
              </p:cNvPr>
              <p:cNvSpPr>
                <a:spLocks noChangeArrowheads="1"/>
              </p:cNvSpPr>
              <p:nvPr/>
            </p:nvSpPr>
            <p:spPr bwMode="auto">
              <a:xfrm>
                <a:off x="436417" y="2007280"/>
                <a:ext cx="10365338" cy="4090863"/>
              </a:xfrm>
              <a:prstGeom prst="rect">
                <a:avLst/>
              </a:prstGeom>
              <a:solidFill>
                <a:srgbClr val="FFFFFF"/>
              </a:solidFill>
              <a:ln>
                <a:noFill/>
              </a:ln>
              <a:effectLst/>
              <a:extLs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Georgia" panose="02040502050405020303" pitchFamily="18" charset="0"/>
                    <a:ea typeface="Times New Roman" panose="02020603050405020304" pitchFamily="18" charset="0"/>
                  </a:rPr>
                  <a:t>Find the number of additional rain gauge stations and also the rain gauge density if the permissible error is 10%.</a:t>
                </a:r>
                <a:endParaRPr lang="en-US" altLang="en-US" sz="1600" dirty="0">
                  <a:solidFill>
                    <a:srgbClr val="333333"/>
                  </a:solidFill>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333333"/>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600" b="1" dirty="0">
                    <a:solidFill>
                      <a:srgbClr val="333333"/>
                    </a:solidFill>
                    <a:latin typeface="Georgia" panose="02040502050405020303" pitchFamily="18" charset="0"/>
                  </a:rPr>
                  <a:t>Solution</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333333"/>
                  </a:solidFill>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33333"/>
                    </a:solidFill>
                    <a:effectLst/>
                    <a:latin typeface="Georgia" panose="02040502050405020303" pitchFamily="18" charset="0"/>
                  </a:rPr>
                  <a:t>First, we should compute mean (</a:t>
                </a:r>
                <a:r>
                  <a:rPr kumimoji="0" lang="en-US" altLang="en-US" sz="1600" b="0" i="0" u="none" strike="noStrike" cap="none" normalizeH="0" baseline="0" dirty="0">
                    <a:ln>
                      <a:noFill/>
                    </a:ln>
                    <a:solidFill>
                      <a:srgbClr val="333333"/>
                    </a:solidFill>
                    <a:effectLst/>
                    <a:latin typeface="Georgia" panose="02040502050405020303" pitchFamily="18" charset="0"/>
                    <a:sym typeface="Symbol" panose="05050102010706020507" pitchFamily="18" charset="2"/>
                  </a:rPr>
                  <a:t>) </a:t>
                </a:r>
                <a:r>
                  <a:rPr kumimoji="0" lang="en-US" altLang="en-US" sz="1600" b="0" i="0" u="none" strike="noStrike" cap="none" normalizeH="0" baseline="0" dirty="0">
                    <a:ln>
                      <a:noFill/>
                    </a:ln>
                    <a:solidFill>
                      <a:srgbClr val="333333"/>
                    </a:solidFill>
                    <a:effectLst/>
                    <a:latin typeface="Georgia" panose="02040502050405020303" pitchFamily="18" charset="0"/>
                  </a:rPr>
                  <a:t>and standar</a:t>
                </a:r>
                <a:r>
                  <a:rPr lang="en-US" altLang="en-US" sz="1600" dirty="0">
                    <a:solidFill>
                      <a:srgbClr val="333333"/>
                    </a:solidFill>
                    <a:latin typeface="Georgia" panose="02040502050405020303" pitchFamily="18" charset="0"/>
                  </a:rPr>
                  <a:t>d deviation (</a:t>
                </a:r>
                <a:r>
                  <a:rPr lang="en-US" altLang="en-US" sz="1600" dirty="0">
                    <a:solidFill>
                      <a:srgbClr val="333333"/>
                    </a:solidFill>
                    <a:latin typeface="Georgia" panose="02040502050405020303" pitchFamily="18" charset="0"/>
                    <a:sym typeface="Symbol" panose="05050102010706020507" pitchFamily="18" charset="2"/>
                  </a:rPr>
                  <a:t></a:t>
                </a:r>
                <a:r>
                  <a:rPr lang="en-US" altLang="en-US" sz="1600" dirty="0">
                    <a:solidFill>
                      <a:srgbClr val="333333"/>
                    </a:solidFill>
                    <a:latin typeface="Georgia" panose="02040502050405020303" pitchFamily="18" charset="0"/>
                  </a:rPr>
                  <a:t> )</a:t>
                </a:r>
                <a:endParaRPr kumimoji="0" lang="en-US" altLang="en-US" sz="1600" b="0" i="0" u="none" strike="noStrike" cap="none" normalizeH="0" baseline="0" dirty="0">
                  <a:ln>
                    <a:noFill/>
                  </a:ln>
                  <a:solidFill>
                    <a:srgbClr val="333333"/>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333333"/>
                  </a:solidFill>
                  <a:latin typeface="Georgia" panose="02040502050405020303" pitchFamily="18" charset="0"/>
                </a:endParaRPr>
              </a:p>
              <a:p>
                <a:pPr lvl="0" eaLnBrk="0" fontAlgn="base" hangingPunct="0">
                  <a:spcBef>
                    <a:spcPct val="0"/>
                  </a:spcBef>
                  <a:spcAft>
                    <a:spcPct val="0"/>
                  </a:spcAft>
                </a:pPr>
                <a:r>
                  <a:rPr kumimoji="0" lang="en-US" altLang="en-US" sz="1600" b="0" i="0" u="none" strike="noStrike" cap="none" normalizeH="0" baseline="0" dirty="0">
                    <a:ln>
                      <a:noFill/>
                    </a:ln>
                    <a:solidFill>
                      <a:srgbClr val="333333"/>
                    </a:solidFill>
                    <a:effectLst/>
                    <a:latin typeface="Georgia" panose="02040502050405020303" pitchFamily="18" charset="0"/>
                    <a:sym typeface="Symbol" panose="05050102010706020507" pitchFamily="18" charset="2"/>
                  </a:rPr>
                  <a:t> = </a:t>
                </a:r>
                <a14:m>
                  <m:oMath xmlns:m="http://schemas.openxmlformats.org/officeDocument/2006/math">
                    <m:f>
                      <m:fPr>
                        <m:ctrlP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fPr>
                      <m:num>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750</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1000</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900</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650</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500</m:t>
                        </m:r>
                      </m:num>
                      <m:den>
                        <m:r>
                          <a:rPr kumimoji="0" lang="en-US" altLang="en-US" sz="24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5</m:t>
                        </m:r>
                      </m:den>
                    </m:f>
                  </m:oMath>
                </a14:m>
                <a:r>
                  <a:rPr kumimoji="0" lang="en-US" altLang="en-US" sz="2400" b="0" i="0" u="none" strike="noStrike" cap="none" normalizeH="0" baseline="0" dirty="0">
                    <a:ln>
                      <a:noFill/>
                    </a:ln>
                    <a:solidFill>
                      <a:srgbClr val="333333"/>
                    </a:solidFill>
                    <a:effectLst/>
                    <a:latin typeface="Georgia" panose="02040502050405020303" pitchFamily="18" charset="0"/>
                  </a:rPr>
                  <a:t>= </a:t>
                </a:r>
                <a:r>
                  <a:rPr kumimoji="0" lang="en-US" altLang="en-US" sz="1600" b="0" i="0" u="none" strike="noStrike" cap="none" normalizeH="0" baseline="0" dirty="0">
                    <a:ln>
                      <a:noFill/>
                    </a:ln>
                    <a:solidFill>
                      <a:srgbClr val="333333"/>
                    </a:solidFill>
                    <a:effectLst/>
                    <a:latin typeface="Georgia" panose="02040502050405020303" pitchFamily="18" charset="0"/>
                  </a:rPr>
                  <a:t>760</a:t>
                </a:r>
                <a:r>
                  <a:rPr kumimoji="0" lang="en-US" altLang="en-US" sz="1600" b="0" i="0" u="none" strike="noStrike" cap="none" normalizeH="0" dirty="0">
                    <a:ln>
                      <a:noFill/>
                    </a:ln>
                    <a:solidFill>
                      <a:srgbClr val="333333"/>
                    </a:solidFill>
                    <a:effectLst/>
                    <a:latin typeface="Georgia" panose="02040502050405020303" pitchFamily="18" charset="0"/>
                  </a:rPr>
                  <a:t> mm</a:t>
                </a:r>
                <a:endParaRPr kumimoji="0" lang="en-US" altLang="en-US" sz="2800" b="0" i="0" u="none" strike="noStrike" cap="none" normalizeH="0" baseline="0" dirty="0">
                  <a:ln>
                    <a:noFill/>
                  </a:ln>
                  <a:solidFill>
                    <a:srgbClr val="333333"/>
                  </a:solidFill>
                  <a:effectLst/>
                  <a:latin typeface="Georgia" panose="02040502050405020303"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333333"/>
                  </a:solidFill>
                  <a:latin typeface="Georgia" panose="02040502050405020303" pitchFamily="18" charset="0"/>
                </a:endParaRPr>
              </a:p>
              <a:p>
                <a:pPr marL="285750" lvl="0" indent="-285750" eaLnBrk="0" fontAlgn="base" hangingPunct="0">
                  <a:spcBef>
                    <a:spcPct val="0"/>
                  </a:spcBef>
                  <a:spcAft>
                    <a:spcPct val="0"/>
                  </a:spcAft>
                  <a:buFont typeface="Symbol" panose="05050102010706020507" pitchFamily="18" charset="2"/>
                  <a:buChar char="s"/>
                </a:pPr>
                <a:r>
                  <a:rPr lang="en-US" altLang="en-US" sz="1600" dirty="0">
                    <a:solidFill>
                      <a:srgbClr val="333333"/>
                    </a:solidFill>
                    <a:latin typeface="Georgia" panose="02040502050405020303" pitchFamily="18" charset="0"/>
                    <a:sym typeface="Symbol" panose="05050102010706020507" pitchFamily="18" charset="2"/>
                  </a:rPr>
                  <a:t>= </a:t>
                </a:r>
                <a14:m>
                  <m:oMath xmlns:m="http://schemas.openxmlformats.org/officeDocument/2006/math">
                    <m:rad>
                      <m:radPr>
                        <m:degHide m:val="on"/>
                        <m:ctrlPr>
                          <a:rPr lang="en-US" altLang="en-US" sz="1600" i="1" smtClean="0">
                            <a:solidFill>
                              <a:srgbClr val="333333"/>
                            </a:solidFill>
                            <a:latin typeface="Cambria Math" panose="02040503050406030204" pitchFamily="18" charset="0"/>
                            <a:sym typeface="Symbol" panose="05050102010706020507" pitchFamily="18" charset="2"/>
                          </a:rPr>
                        </m:ctrlPr>
                      </m:radPr>
                      <m:deg/>
                      <m:e>
                        <m:f>
                          <m:fPr>
                            <m:ctrlPr>
                              <a:rPr lang="en-US" altLang="en-US" sz="1600" i="1" smtClean="0">
                                <a:solidFill>
                                  <a:srgbClr val="333333"/>
                                </a:solidFill>
                                <a:latin typeface="Cambria Math" panose="02040503050406030204" pitchFamily="18" charset="0"/>
                                <a:sym typeface="Symbol" panose="05050102010706020507" pitchFamily="18" charset="2"/>
                              </a:rPr>
                            </m:ctrlPr>
                          </m:fPr>
                          <m:num>
                            <m:sSup>
                              <m:sSupPr>
                                <m:ctrlPr>
                                  <a:rPr lang="en-US" altLang="en-US" sz="1600" i="1" smtClean="0">
                                    <a:solidFill>
                                      <a:srgbClr val="333333"/>
                                    </a:solidFill>
                                    <a:latin typeface="Cambria Math" panose="02040503050406030204" pitchFamily="18" charset="0"/>
                                    <a:sym typeface="Symbol" panose="05050102010706020507" pitchFamily="18" charset="2"/>
                                  </a:rPr>
                                </m:ctrlPr>
                              </m:sSupPr>
                              <m:e>
                                <m:nary>
                                  <m:naryPr>
                                    <m:chr m:val="∑"/>
                                    <m:subHide m:val="on"/>
                                    <m:supHide m:val="on"/>
                                    <m:ctrlPr>
                                      <a:rPr lang="en-US" altLang="en-US" sz="1600" i="1" smtClean="0">
                                        <a:solidFill>
                                          <a:srgbClr val="333333"/>
                                        </a:solidFill>
                                        <a:latin typeface="Cambria Math" panose="02040503050406030204" pitchFamily="18" charset="0"/>
                                        <a:sym typeface="Symbol" panose="05050102010706020507" pitchFamily="18" charset="2"/>
                                      </a:rPr>
                                    </m:ctrlPr>
                                  </m:naryPr>
                                  <m:sub/>
                                  <m:sup/>
                                  <m:e>
                                    <m:d>
                                      <m:dPr>
                                        <m:ctrlPr>
                                          <a:rPr lang="en-US" altLang="en-US" sz="1600" i="1" smtClean="0">
                                            <a:solidFill>
                                              <a:srgbClr val="333333"/>
                                            </a:solidFill>
                                            <a:latin typeface="Cambria Math" panose="02040503050406030204" pitchFamily="18" charset="0"/>
                                            <a:sym typeface="Symbol" panose="05050102010706020507" pitchFamily="18" charset="2"/>
                                          </a:rPr>
                                        </m:ctrlPr>
                                      </m:dPr>
                                      <m:e>
                                        <m:r>
                                          <a:rPr lang="en-US" altLang="en-US" sz="1600" b="0" i="1" smtClean="0">
                                            <a:solidFill>
                                              <a:srgbClr val="333333"/>
                                            </a:solidFill>
                                            <a:latin typeface="Cambria Math" panose="02040503050406030204" pitchFamily="18" charset="0"/>
                                            <a:sym typeface="Symbol" panose="05050102010706020507" pitchFamily="18" charset="2"/>
                                          </a:rPr>
                                          <m:t>𝑃</m:t>
                                        </m:r>
                                        <m:r>
                                          <a:rPr lang="en-US" altLang="en-US" sz="1600" b="0" i="1" smtClean="0">
                                            <a:solidFill>
                                              <a:srgbClr val="333333"/>
                                            </a:solidFill>
                                            <a:latin typeface="Cambria Math" panose="02040503050406030204" pitchFamily="18" charset="0"/>
                                            <a:sym typeface="Symbol" panose="05050102010706020507" pitchFamily="18" charset="2"/>
                                          </a:rPr>
                                          <m:t>−</m:t>
                                        </m:r>
                                        <m:r>
                                          <a:rPr lang="en-US" altLang="en-US" sz="1600" b="0" i="1" smtClean="0">
                                            <a:solidFill>
                                              <a:srgbClr val="333333"/>
                                            </a:solidFill>
                                            <a:latin typeface="Cambria Math" panose="02040503050406030204" pitchFamily="18" charset="0"/>
                                            <a:ea typeface="Cambria Math" panose="02040503050406030204" pitchFamily="18" charset="0"/>
                                            <a:sym typeface="Symbol" panose="05050102010706020507" pitchFamily="18" charset="2"/>
                                          </a:rPr>
                                          <m:t>𝜇</m:t>
                                        </m:r>
                                      </m:e>
                                    </m:d>
                                  </m:e>
                                </m:nary>
                              </m:e>
                              <m:sup>
                                <m:r>
                                  <a:rPr lang="en-US" altLang="en-US" sz="1600" b="0" i="1" smtClean="0">
                                    <a:solidFill>
                                      <a:srgbClr val="333333"/>
                                    </a:solidFill>
                                    <a:latin typeface="Cambria Math" panose="02040503050406030204" pitchFamily="18" charset="0"/>
                                    <a:sym typeface="Symbol" panose="05050102010706020507" pitchFamily="18" charset="2"/>
                                  </a:rPr>
                                  <m:t>2</m:t>
                                </m:r>
                              </m:sup>
                            </m:sSup>
                          </m:num>
                          <m:den>
                            <m:r>
                              <a:rPr lang="en-US" altLang="en-US" sz="1600" b="0" i="1" smtClean="0">
                                <a:solidFill>
                                  <a:srgbClr val="333333"/>
                                </a:solidFill>
                                <a:latin typeface="Cambria Math" panose="02040503050406030204" pitchFamily="18" charset="0"/>
                                <a:sym typeface="Symbol" panose="05050102010706020507" pitchFamily="18" charset="2"/>
                              </a:rPr>
                              <m:t>𝑛</m:t>
                            </m:r>
                            <m:r>
                              <a:rPr lang="en-US" altLang="en-US" sz="1600" b="0" i="1" smtClean="0">
                                <a:solidFill>
                                  <a:srgbClr val="333333"/>
                                </a:solidFill>
                                <a:latin typeface="Cambria Math" panose="02040503050406030204" pitchFamily="18" charset="0"/>
                                <a:sym typeface="Symbol" panose="05050102010706020507" pitchFamily="18" charset="2"/>
                              </a:rPr>
                              <m:t>−</m:t>
                            </m:r>
                            <m:r>
                              <a:rPr lang="en-US" altLang="en-US" sz="1600" b="0" i="1" smtClean="0">
                                <a:solidFill>
                                  <a:srgbClr val="333333"/>
                                </a:solidFill>
                                <a:latin typeface="Cambria Math" panose="02040503050406030204" pitchFamily="18" charset="0"/>
                                <a:sym typeface="Symbol" panose="05050102010706020507" pitchFamily="18" charset="2"/>
                              </a:rPr>
                              <m:t>1</m:t>
                            </m:r>
                          </m:den>
                        </m:f>
                      </m:e>
                    </m:rad>
                    <m:r>
                      <a:rPr lang="en-US" altLang="en-US" sz="1600" b="0" i="1" smtClean="0">
                        <a:solidFill>
                          <a:srgbClr val="333333"/>
                        </a:solidFill>
                        <a:latin typeface="Cambria Math" panose="02040503050406030204" pitchFamily="18" charset="0"/>
                        <a:sym typeface="Symbol" panose="05050102010706020507" pitchFamily="18" charset="2"/>
                      </a:rPr>
                      <m:t>=</m:t>
                    </m:r>
                    <m:r>
                      <a:rPr lang="en-US" altLang="en-US" sz="1600" b="0" i="1" smtClean="0">
                        <a:solidFill>
                          <a:srgbClr val="333333"/>
                        </a:solidFill>
                        <a:latin typeface="Cambria Math" panose="02040503050406030204" pitchFamily="18" charset="0"/>
                        <a:sym typeface="Symbol" panose="05050102010706020507" pitchFamily="18" charset="2"/>
                      </a:rPr>
                      <m:t>198</m:t>
                    </m:r>
                    <m:r>
                      <a:rPr lang="en-US" altLang="en-US" sz="1600" b="0" i="1" smtClean="0">
                        <a:solidFill>
                          <a:srgbClr val="333333"/>
                        </a:solidFill>
                        <a:latin typeface="Cambria Math" panose="02040503050406030204" pitchFamily="18" charset="0"/>
                        <a:sym typeface="Symbol" panose="05050102010706020507" pitchFamily="18" charset="2"/>
                      </a:rPr>
                      <m:t>.</m:t>
                    </m:r>
                    <m:r>
                      <a:rPr lang="en-US" altLang="en-US" sz="1600" b="0" i="1" smtClean="0">
                        <a:solidFill>
                          <a:srgbClr val="333333"/>
                        </a:solidFill>
                        <a:latin typeface="Cambria Math" panose="02040503050406030204" pitchFamily="18" charset="0"/>
                        <a:sym typeface="Symbol" panose="05050102010706020507" pitchFamily="18" charset="2"/>
                      </a:rPr>
                      <m:t>1</m:t>
                    </m:r>
                    <m:r>
                      <a:rPr lang="en-US" altLang="en-US" sz="1600" b="0" i="1" smtClean="0">
                        <a:solidFill>
                          <a:srgbClr val="333333"/>
                        </a:solidFill>
                        <a:latin typeface="Cambria Math" panose="02040503050406030204" pitchFamily="18" charset="0"/>
                        <a:sym typeface="Symbol" panose="05050102010706020507" pitchFamily="18" charset="2"/>
                      </a:rPr>
                      <m:t> </m:t>
                    </m:r>
                  </m:oMath>
                </a14:m>
                <a:endParaRPr kumimoji="0" lang="en-US" altLang="en-US" sz="1600" b="0" i="0" u="none" strike="noStrike" cap="none" normalizeH="0" baseline="0" dirty="0">
                  <a:ln>
                    <a:noFill/>
                  </a:ln>
                  <a:solidFill>
                    <a:srgbClr val="333333"/>
                  </a:solidFill>
                  <a:effectLst/>
                  <a:latin typeface="Georgia" panose="02040502050405020303" pitchFamily="18" charset="0"/>
                </a:endParaRPr>
              </a:p>
              <a:p>
                <a:pPr marL="285750" lvl="0" indent="-285750" eaLnBrk="0" fontAlgn="base" hangingPunct="0">
                  <a:spcBef>
                    <a:spcPct val="0"/>
                  </a:spcBef>
                  <a:spcAft>
                    <a:spcPct val="0"/>
                  </a:spcAft>
                  <a:buFont typeface="Symbol" panose="05050102010706020507" pitchFamily="18" charset="2"/>
                  <a:buChar char="s"/>
                </a:pPr>
                <a:endParaRPr lang="en-US" altLang="en-US" sz="1600" dirty="0">
                  <a:solidFill>
                    <a:srgbClr val="333333"/>
                  </a:solidFill>
                  <a:latin typeface="Georgia" panose="02040502050405020303" pitchFamily="18" charset="0"/>
                </a:endParaRPr>
              </a:p>
              <a:p>
                <a:pPr lvl="0" eaLnBrk="0" fontAlgn="base" hangingPunct="0">
                  <a:spcBef>
                    <a:spcPct val="0"/>
                  </a:spcBef>
                  <a:spcAft>
                    <a:spcPct val="0"/>
                  </a:spcAft>
                </a:pPr>
                <a:r>
                  <a:rPr kumimoji="0" lang="en-US" altLang="en-US" sz="1600" b="0" i="1" u="none" strike="noStrike" cap="none" normalizeH="0" baseline="0" dirty="0" err="1">
                    <a:ln>
                      <a:noFill/>
                    </a:ln>
                    <a:solidFill>
                      <a:srgbClr val="333333"/>
                    </a:solidFill>
                    <a:effectLst/>
                    <a:latin typeface="Georgia" panose="02040502050405020303" pitchFamily="18" charset="0"/>
                  </a:rPr>
                  <a:t>C</a:t>
                </a:r>
                <a:r>
                  <a:rPr kumimoji="0" lang="en-US" altLang="en-US" sz="1600" b="0" i="1" u="none" strike="noStrike" cap="none" normalizeH="0" baseline="-25000" dirty="0" err="1">
                    <a:ln>
                      <a:noFill/>
                    </a:ln>
                    <a:solidFill>
                      <a:srgbClr val="333333"/>
                    </a:solidFill>
                    <a:effectLst/>
                    <a:latin typeface="Georgia" panose="02040502050405020303" pitchFamily="18" charset="0"/>
                  </a:rPr>
                  <a:t>v</a:t>
                </a:r>
                <a:r>
                  <a:rPr kumimoji="0" lang="en-US" altLang="en-US" sz="1600" b="0" i="1" u="none" strike="noStrike" cap="none" normalizeH="0" baseline="0" dirty="0">
                    <a:ln>
                      <a:noFill/>
                    </a:ln>
                    <a:solidFill>
                      <a:srgbClr val="333333"/>
                    </a:solidFill>
                    <a:effectLst/>
                    <a:latin typeface="Georgia" panose="02040502050405020303" pitchFamily="18" charset="0"/>
                  </a:rPr>
                  <a:t> </a:t>
                </a:r>
                <a:r>
                  <a:rPr kumimoji="0" lang="en-US" altLang="en-US" sz="1600" b="0" i="0" u="none" strike="noStrike" cap="none" normalizeH="0" baseline="0" dirty="0">
                    <a:ln>
                      <a:noFill/>
                    </a:ln>
                    <a:solidFill>
                      <a:srgbClr val="333333"/>
                    </a:solidFill>
                    <a:effectLst/>
                    <a:latin typeface="Georgia" panose="02040502050405020303" pitchFamily="18" charset="0"/>
                  </a:rPr>
                  <a:t>= (198.1/760) * 100 = 26.06%</a:t>
                </a:r>
              </a:p>
              <a:p>
                <a:pPr lvl="0" eaLnBrk="0" fontAlgn="base" hangingPunct="0">
                  <a:spcBef>
                    <a:spcPct val="0"/>
                  </a:spcBef>
                  <a:spcAft>
                    <a:spcPct val="0"/>
                  </a:spcAft>
                </a:pPr>
                <a:endParaRPr lang="en-US" altLang="en-US" sz="1600" dirty="0">
                  <a:solidFill>
                    <a:srgbClr val="333333"/>
                  </a:solidFill>
                  <a:latin typeface="Georgia" panose="02040502050405020303" pitchFamily="18" charset="0"/>
                </a:endParaRPr>
              </a:p>
              <a:p>
                <a:pPr lvl="0" eaLnBrk="0" fontAlgn="base" hangingPunct="0">
                  <a:spcBef>
                    <a:spcPct val="0"/>
                  </a:spcBef>
                  <a:spcAft>
                    <a:spcPct val="0"/>
                  </a:spcAft>
                </a:pPr>
                <a:r>
                  <a:rPr kumimoji="0" lang="en-US" altLang="en-US" sz="1600" b="0" i="0" u="none" strike="noStrike" cap="none" normalizeH="0" baseline="0" dirty="0">
                    <a:ln>
                      <a:noFill/>
                    </a:ln>
                    <a:solidFill>
                      <a:srgbClr val="333333"/>
                    </a:solidFill>
                    <a:effectLst/>
                    <a:latin typeface="Georgia" panose="02040502050405020303" pitchFamily="18" charset="0"/>
                    <a:sym typeface="Symbol" panose="05050102010706020507" pitchFamily="18" charset="2"/>
                  </a:rPr>
                  <a:t>N </a:t>
                </a:r>
                <a14:m>
                  <m:oMath xmlns:m="http://schemas.openxmlformats.org/officeDocument/2006/math">
                    <m:sSup>
                      <m:sSup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sSupPr>
                      <m:e>
                        <m:d>
                          <m:d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dPr>
                          <m:e>
                            <m:f>
                              <m:f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fPr>
                              <m:num>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𝐶</m:t>
                                </m:r>
                                <m:r>
                                  <a:rPr kumimoji="0" lang="en-US" altLang="en-US" sz="1600" b="0" i="1" u="none" strike="noStrike" cap="none" normalizeH="0" baseline="-25000" smtClean="0">
                                    <a:ln>
                                      <a:noFill/>
                                    </a:ln>
                                    <a:solidFill>
                                      <a:srgbClr val="333333"/>
                                    </a:solidFill>
                                    <a:effectLst/>
                                    <a:latin typeface="Cambria Math" panose="02040503050406030204" pitchFamily="18" charset="0"/>
                                    <a:sym typeface="Symbol" panose="05050102010706020507" pitchFamily="18" charset="2"/>
                                  </a:rPr>
                                  <m:t>𝑣</m:t>
                                </m:r>
                              </m:num>
                              <m:den>
                                <m:r>
                                  <a:rPr kumimoji="0" lang="en-US" altLang="en-US" sz="1600" b="0" i="1" u="none" strike="noStrike" cap="none" normalizeH="0" baseline="0" smtClean="0">
                                    <a:ln>
                                      <a:noFill/>
                                    </a:ln>
                                    <a:solidFill>
                                      <a:srgbClr val="333333"/>
                                    </a:solidFill>
                                    <a:effectLst/>
                                    <a:latin typeface="Cambria Math" panose="02040503050406030204" pitchFamily="18" charset="0"/>
                                    <a:ea typeface="Cambria Math" panose="02040503050406030204" pitchFamily="18" charset="0"/>
                                    <a:sym typeface="Symbol" panose="05050102010706020507" pitchFamily="18" charset="2"/>
                                  </a:rPr>
                                  <m:t>𝜀</m:t>
                                </m:r>
                              </m:den>
                            </m:f>
                          </m:e>
                        </m:d>
                      </m:e>
                      <m:sup>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2</m:t>
                        </m:r>
                      </m:sup>
                    </m:sSup>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sSup>
                      <m:sSup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sSupPr>
                      <m:e>
                        <m:d>
                          <m:d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dPr>
                          <m:e>
                            <m:f>
                              <m:fPr>
                                <m:ctrlP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ctrlPr>
                              </m:fPr>
                              <m:num>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26</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06</m:t>
                                </m:r>
                              </m:num>
                              <m:den>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10</m:t>
                                </m:r>
                              </m:den>
                            </m:f>
                          </m:e>
                        </m:d>
                      </m:e>
                      <m:sup>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2</m:t>
                        </m:r>
                      </m:sup>
                    </m:sSup>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6</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79</m:t>
                    </m:r>
                    <m:r>
                      <a:rPr kumimoji="0" lang="en-US" altLang="en-US" sz="1600" b="0" i="1" u="none" strike="noStrike" cap="none" normalizeH="0" baseline="0" smtClean="0">
                        <a:ln>
                          <a:noFill/>
                        </a:ln>
                        <a:solidFill>
                          <a:srgbClr val="333333"/>
                        </a:solidFill>
                        <a:effectLst/>
                        <a:latin typeface="Cambria Math" panose="02040503050406030204" pitchFamily="18" charset="0"/>
                        <a:sym typeface="Symbol" panose="05050102010706020507" pitchFamily="18" charset="2"/>
                      </a:rPr>
                      <m:t> ≅</m:t>
                    </m:r>
                    <m:r>
                      <a:rPr kumimoji="0" lang="en-US" altLang="en-US" sz="1600" b="0" i="1" u="none" strike="noStrike" cap="none" normalizeH="0" baseline="0" smtClean="0">
                        <a:ln>
                          <a:noFill/>
                        </a:ln>
                        <a:solidFill>
                          <a:srgbClr val="333333"/>
                        </a:solidFill>
                        <a:effectLst/>
                        <a:latin typeface="Cambria Math" panose="02040503050406030204" pitchFamily="18" charset="0"/>
                        <a:ea typeface="Cambria Math" panose="02040503050406030204" pitchFamily="18" charset="0"/>
                        <a:sym typeface="Symbol" panose="05050102010706020507" pitchFamily="18" charset="2"/>
                      </a:rPr>
                      <m:t>7</m:t>
                    </m:r>
                  </m:oMath>
                </a14:m>
                <a:endParaRPr kumimoji="0" lang="en-US" altLang="en-US" sz="1600" b="0" i="0" u="none" strike="noStrike" cap="none" normalizeH="0" baseline="0" dirty="0">
                  <a:ln>
                    <a:noFill/>
                  </a:ln>
                  <a:solidFill>
                    <a:srgbClr val="333333"/>
                  </a:solidFill>
                  <a:effectLst/>
                  <a:latin typeface="Georgia" panose="02040502050405020303" pitchFamily="18" charset="0"/>
                </a:endParaRPr>
              </a:p>
            </p:txBody>
          </p:sp>
        </mc:Choice>
        <mc:Fallback xmlns="">
          <p:sp>
            <p:nvSpPr>
              <p:cNvPr id="3" name="Rectangle 3">
                <a:extLst>
                  <a:ext uri="{FF2B5EF4-FFF2-40B4-BE49-F238E27FC236}">
                    <a16:creationId xmlns:a16="http://schemas.microsoft.com/office/drawing/2014/main" id="{EC6A3CCE-1C91-4E48-82F0-958EFDA32BB0}"/>
                  </a:ext>
                </a:extLst>
              </p:cNvPr>
              <p:cNvSpPr>
                <a:spLocks noRot="1" noChangeAspect="1" noMove="1" noResize="1" noEditPoints="1" noAdjustHandles="1" noChangeArrowheads="1" noChangeShapeType="1" noTextEdit="1"/>
              </p:cNvSpPr>
              <p:nvPr/>
            </p:nvSpPr>
            <p:spPr bwMode="auto">
              <a:xfrm>
                <a:off x="436417" y="2007280"/>
                <a:ext cx="10365338" cy="4090863"/>
              </a:xfrm>
              <a:prstGeom prst="rect">
                <a:avLst/>
              </a:prstGeom>
              <a:blipFill>
                <a:blip r:embed="rId3"/>
                <a:stretch>
                  <a:fillRect l="-353"/>
                </a:stretch>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cxnSp>
        <p:nvCxnSpPr>
          <p:cNvPr id="7" name="Straight Connector 6">
            <a:extLst>
              <a:ext uri="{FF2B5EF4-FFF2-40B4-BE49-F238E27FC236}">
                <a16:creationId xmlns:a16="http://schemas.microsoft.com/office/drawing/2014/main" xmlns="" id="{0BDD7993-577C-429B-B0E0-60DDBABA6CB5}"/>
              </a:ext>
            </a:extLst>
          </p:cNvPr>
          <p:cNvCxnSpPr>
            <a:cxnSpLocks/>
          </p:cNvCxnSpPr>
          <p:nvPr/>
        </p:nvCxnSpPr>
        <p:spPr>
          <a:xfrm>
            <a:off x="-1469" y="2439148"/>
            <a:ext cx="12193469"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xmlns="" id="{5FC7E189-84BF-423C-9E9F-FF1FBD02C589}"/>
              </a:ext>
            </a:extLst>
          </p:cNvPr>
          <p:cNvSpPr txBox="1"/>
          <p:nvPr/>
        </p:nvSpPr>
        <p:spPr>
          <a:xfrm>
            <a:off x="4915774" y="5606681"/>
            <a:ext cx="5168384" cy="646331"/>
          </a:xfrm>
          <a:prstGeom prst="rect">
            <a:avLst/>
          </a:prstGeom>
          <a:noFill/>
          <a:ln>
            <a:solidFill>
              <a:srgbClr val="00B0F0"/>
            </a:solidFill>
            <a:prstDash val="lgDash"/>
          </a:ln>
        </p:spPr>
        <p:txBody>
          <a:bodyPr wrap="square" rtlCol="0">
            <a:spAutoFit/>
          </a:bodyPr>
          <a:lstStyle/>
          <a:p>
            <a:r>
              <a:rPr lang="en-US" dirty="0">
                <a:latin typeface="Times New Roman" panose="02020603050405020304" pitchFamily="18" charset="0"/>
                <a:cs typeface="Times New Roman" panose="02020603050405020304" pitchFamily="18" charset="0"/>
              </a:rPr>
              <a:t>Additional rain gauge stations required = 7 − 5 = 2</a:t>
            </a:r>
          </a:p>
          <a:p>
            <a:r>
              <a:rPr lang="en-US" dirty="0">
                <a:latin typeface="Times New Roman" panose="02020603050405020304" pitchFamily="18" charset="0"/>
                <a:cs typeface="Times New Roman" panose="02020603050405020304" pitchFamily="18" charset="0"/>
              </a:rPr>
              <a:t>Rain gauge density = 100/7 = 14.30 km</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/rain gauge</a:t>
            </a:r>
            <a:endParaRPr lang="en-US" dirty="0"/>
          </a:p>
        </p:txBody>
      </p:sp>
    </p:spTree>
    <p:extLst>
      <p:ext uri="{BB962C8B-B14F-4D97-AF65-F5344CB8AC3E}">
        <p14:creationId xmlns:p14="http://schemas.microsoft.com/office/powerpoint/2010/main" val="6101081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05000" y="685800"/>
            <a:ext cx="8610600"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569913" indent="-569913" algn="ctr"/>
            <a:r>
              <a:rPr lang="en-US" b="1" i="1" dirty="0">
                <a:solidFill>
                  <a:schemeClr val="tx1"/>
                </a:solidFill>
                <a:latin typeface="Times New Roman" pitchFamily="18" charset="0"/>
                <a:cs typeface="Times New Roman" pitchFamily="18" charset="0"/>
              </a:rPr>
              <a:t>Interpretation and quantification of precipitation data</a:t>
            </a:r>
          </a:p>
          <a:p>
            <a:pPr marL="569913" indent="-569913">
              <a:buFont typeface="Arial" pitchFamily="34" charset="0"/>
              <a:buChar char="•"/>
            </a:pPr>
            <a:endParaRPr lang="en-US" b="1" i="1" dirty="0">
              <a:solidFill>
                <a:schemeClr val="tx1"/>
              </a:solidFill>
              <a:latin typeface="Times New Roman" pitchFamily="18" charset="0"/>
              <a:cs typeface="Times New Roman" pitchFamily="18" charset="0"/>
            </a:endParaRPr>
          </a:p>
          <a:p>
            <a:pPr marL="569913" indent="-569913">
              <a:buFont typeface="Arial" pitchFamily="34" charset="0"/>
              <a:buChar char="•"/>
            </a:pPr>
            <a:r>
              <a:rPr lang="en-US" dirty="0">
                <a:solidFill>
                  <a:schemeClr val="tx1"/>
                </a:solidFill>
                <a:latin typeface="Times New Roman" pitchFamily="18" charset="0"/>
                <a:cs typeface="Times New Roman" pitchFamily="18" charset="0"/>
              </a:rPr>
              <a:t>To size water transport and storage systems, quantitative data for rainfall events must be provided. These data can be defined in terms of</a:t>
            </a:r>
          </a:p>
          <a:p>
            <a:pPr marL="569913" indent="-569913">
              <a:buFont typeface="Arial" pitchFamily="34" charset="0"/>
              <a:buChar char="•"/>
            </a:pPr>
            <a:endParaRPr lang="en-US" dirty="0">
              <a:solidFill>
                <a:schemeClr val="tx1"/>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Intensity (rate of rainfall), usually an average value for a given duration. </a:t>
            </a:r>
          </a:p>
          <a:p>
            <a:pPr marL="569913" indent="-569913">
              <a:buFont typeface="+mj-lt"/>
              <a:buAutoNum type="arabicPeriod"/>
            </a:pPr>
            <a:endParaRPr lang="en-US" dirty="0">
              <a:solidFill>
                <a:srgbClr val="00B050"/>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Duration of storm</a:t>
            </a:r>
          </a:p>
          <a:p>
            <a:pPr marL="569913" indent="-569913">
              <a:buFont typeface="+mj-lt"/>
              <a:buAutoNum type="arabicPeriod"/>
            </a:pPr>
            <a:endParaRPr lang="en-US" dirty="0">
              <a:solidFill>
                <a:srgbClr val="00B050"/>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Time distribution of rainfall over the duration of storm</a:t>
            </a:r>
          </a:p>
          <a:p>
            <a:pPr marL="569913" indent="-569913">
              <a:buFont typeface="+mj-lt"/>
              <a:buAutoNum type="arabicPeriod"/>
            </a:pPr>
            <a:endParaRPr lang="en-US" dirty="0">
              <a:solidFill>
                <a:srgbClr val="00B050"/>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Return period </a:t>
            </a:r>
          </a:p>
          <a:p>
            <a:pPr marL="569913" indent="-569913">
              <a:buFont typeface="+mj-lt"/>
              <a:buAutoNum type="arabicPeriod"/>
            </a:pPr>
            <a:endParaRPr lang="en-US" dirty="0">
              <a:solidFill>
                <a:srgbClr val="00B050"/>
              </a:solidFill>
              <a:latin typeface="Times New Roman" pitchFamily="18" charset="0"/>
              <a:cs typeface="Times New Roman" pitchFamily="18" charset="0"/>
            </a:endParaRPr>
          </a:p>
          <a:p>
            <a:pPr marL="569913" indent="-569913">
              <a:buFont typeface="+mj-lt"/>
              <a:buAutoNum type="arabicPeriod"/>
            </a:pPr>
            <a:r>
              <a:rPr lang="en-US" dirty="0">
                <a:solidFill>
                  <a:srgbClr val="00B050"/>
                </a:solidFill>
                <a:latin typeface="Times New Roman" pitchFamily="18" charset="0"/>
                <a:cs typeface="Times New Roman" pitchFamily="18" charset="0"/>
              </a:rPr>
              <a:t>Associated depth of rain </a:t>
            </a:r>
          </a:p>
        </p:txBody>
      </p:sp>
    </p:spTree>
    <p:extLst>
      <p:ext uri="{BB962C8B-B14F-4D97-AF65-F5344CB8AC3E}">
        <p14:creationId xmlns:p14="http://schemas.microsoft.com/office/powerpoint/2010/main" val="21511269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8800" y="1295400"/>
            <a:ext cx="8610600" cy="4678204"/>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569913" indent="-569913" algn="just"/>
            <a:r>
              <a:rPr lang="en-US" sz="2800" dirty="0">
                <a:solidFill>
                  <a:schemeClr val="tx1"/>
                </a:solidFill>
                <a:latin typeface="Times New Roman" pitchFamily="18" charset="0"/>
                <a:cs typeface="Times New Roman" pitchFamily="18" charset="0"/>
              </a:rPr>
              <a:t>Intensity – duration relationship </a:t>
            </a:r>
          </a:p>
          <a:p>
            <a:pPr marL="569913" indent="-569913" algn="just"/>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The greater the intensity of rainfall, in general the shorter length of time it continues. A formula expressing the connection would be of the type: </a:t>
            </a:r>
          </a:p>
          <a:p>
            <a:pPr algn="just" rtl="0"/>
            <a:endParaRPr lang="en-US" dirty="0">
              <a:solidFill>
                <a:schemeClr val="tx1"/>
              </a:solidFill>
              <a:latin typeface="Times New Roman" pitchFamily="18" charset="0"/>
              <a:cs typeface="Times New Roman" pitchFamily="18" charset="0"/>
            </a:endParaRPr>
          </a:p>
          <a:p>
            <a:pPr algn="just" rtl="0"/>
            <a:endParaRPr lang="en-US" dirty="0">
              <a:solidFill>
                <a:schemeClr val="tx1"/>
              </a:solidFill>
              <a:latin typeface="Times New Roman" pitchFamily="18" charset="0"/>
              <a:cs typeface="Times New Roman" pitchFamily="18" charset="0"/>
            </a:endParaRPr>
          </a:p>
          <a:p>
            <a:pPr algn="just" rtl="0"/>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r>
              <a:rPr lang="en-US" dirty="0">
                <a:solidFill>
                  <a:schemeClr val="tx1"/>
                </a:solidFill>
                <a:latin typeface="Times New Roman" pitchFamily="18" charset="0"/>
                <a:cs typeface="Times New Roman" pitchFamily="18" charset="0"/>
              </a:rPr>
              <a:t>where </a:t>
            </a:r>
            <a:r>
              <a:rPr lang="en-US" dirty="0" err="1">
                <a:solidFill>
                  <a:schemeClr val="tx1"/>
                </a:solidFill>
                <a:latin typeface="Times New Roman" pitchFamily="18" charset="0"/>
                <a:cs typeface="Times New Roman" pitchFamily="18" charset="0"/>
              </a:rPr>
              <a:t>i</a:t>
            </a:r>
            <a:r>
              <a:rPr lang="en-US" dirty="0">
                <a:solidFill>
                  <a:schemeClr val="tx1"/>
                </a:solidFill>
                <a:latin typeface="Times New Roman" pitchFamily="18" charset="0"/>
                <a:cs typeface="Times New Roman" pitchFamily="18" charset="0"/>
              </a:rPr>
              <a:t> = intensity (mm/h), t = time (h), </a:t>
            </a:r>
            <a:r>
              <a:rPr lang="en-US" b="1" dirty="0">
                <a:solidFill>
                  <a:schemeClr val="tx1"/>
                </a:solidFill>
                <a:latin typeface="Times New Roman" pitchFamily="18" charset="0"/>
                <a:cs typeface="Times New Roman" pitchFamily="18" charset="0"/>
              </a:rPr>
              <a:t>a</a:t>
            </a:r>
            <a:r>
              <a:rPr lang="en-US" dirty="0">
                <a:solidFill>
                  <a:schemeClr val="tx1"/>
                </a:solidFill>
                <a:latin typeface="Times New Roman" pitchFamily="18" charset="0"/>
                <a:cs typeface="Times New Roman" pitchFamily="18" charset="0"/>
              </a:rPr>
              <a:t> and </a:t>
            </a:r>
            <a:r>
              <a:rPr lang="en-US" b="1" dirty="0">
                <a:solidFill>
                  <a:schemeClr val="tx1"/>
                </a:solidFill>
                <a:latin typeface="Times New Roman" pitchFamily="18" charset="0"/>
                <a:cs typeface="Times New Roman" pitchFamily="18" charset="0"/>
              </a:rPr>
              <a:t>b</a:t>
            </a:r>
            <a:r>
              <a:rPr lang="en-US" dirty="0">
                <a:solidFill>
                  <a:schemeClr val="tx1"/>
                </a:solidFill>
                <a:latin typeface="Times New Roman" pitchFamily="18" charset="0"/>
                <a:cs typeface="Times New Roman" pitchFamily="18" charset="0"/>
              </a:rPr>
              <a:t> are locality constants, and for durations greater than two hours</a:t>
            </a:r>
          </a:p>
          <a:p>
            <a:pPr marL="569913" indent="-569913" algn="just"/>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endParaRPr lang="en-US" dirty="0">
              <a:solidFill>
                <a:schemeClr val="tx1"/>
              </a:solidFill>
              <a:latin typeface="Times New Roman" pitchFamily="18" charset="0"/>
              <a:cs typeface="Times New Roman" pitchFamily="18" charset="0"/>
            </a:endParaRPr>
          </a:p>
          <a:p>
            <a:pPr marL="569913" indent="-569913" algn="just"/>
            <a:r>
              <a:rPr lang="en-US" dirty="0">
                <a:solidFill>
                  <a:schemeClr val="tx1"/>
                </a:solidFill>
                <a:latin typeface="Times New Roman" pitchFamily="18" charset="0"/>
                <a:cs typeface="Times New Roman" pitchFamily="18" charset="0"/>
              </a:rPr>
              <a:t> where </a:t>
            </a:r>
            <a:r>
              <a:rPr lang="en-US" b="1" dirty="0">
                <a:solidFill>
                  <a:schemeClr val="tx1"/>
                </a:solidFill>
                <a:latin typeface="Times New Roman" pitchFamily="18" charset="0"/>
                <a:cs typeface="Times New Roman" pitchFamily="18" charset="0"/>
              </a:rPr>
              <a:t>c</a:t>
            </a:r>
            <a:r>
              <a:rPr lang="en-US" dirty="0">
                <a:solidFill>
                  <a:schemeClr val="tx1"/>
                </a:solidFill>
                <a:latin typeface="Times New Roman" pitchFamily="18" charset="0"/>
                <a:cs typeface="Times New Roman" pitchFamily="18" charset="0"/>
              </a:rPr>
              <a:t> and </a:t>
            </a:r>
            <a:r>
              <a:rPr lang="en-US" b="1" dirty="0">
                <a:solidFill>
                  <a:schemeClr val="tx1"/>
                </a:solidFill>
                <a:latin typeface="Times New Roman" pitchFamily="18" charset="0"/>
                <a:cs typeface="Times New Roman" pitchFamily="18" charset="0"/>
              </a:rPr>
              <a:t>n</a:t>
            </a:r>
            <a:r>
              <a:rPr lang="en-US" dirty="0">
                <a:solidFill>
                  <a:schemeClr val="tx1"/>
                </a:solidFill>
                <a:latin typeface="Times New Roman" pitchFamily="18" charset="0"/>
                <a:cs typeface="Times New Roman" pitchFamily="18" charset="0"/>
              </a:rPr>
              <a:t> are locality constants </a:t>
            </a:r>
          </a:p>
        </p:txBody>
      </p:sp>
      <p:graphicFrame>
        <p:nvGraphicFramePr>
          <p:cNvPr id="3" name="Object 2"/>
          <p:cNvGraphicFramePr>
            <a:graphicFrameLocks noChangeAspect="1"/>
          </p:cNvGraphicFramePr>
          <p:nvPr/>
        </p:nvGraphicFramePr>
        <p:xfrm>
          <a:off x="5715000" y="2743201"/>
          <a:ext cx="1327150" cy="1003455"/>
        </p:xfrm>
        <a:graphic>
          <a:graphicData uri="http://schemas.openxmlformats.org/presentationml/2006/ole">
            <mc:AlternateContent xmlns:mc="http://schemas.openxmlformats.org/markup-compatibility/2006">
              <mc:Choice xmlns:v="urn:schemas-microsoft-com:vml" Requires="v">
                <p:oleObj spid="_x0000_s16390" name="Equation" r:id="rId3" imgW="520560" imgH="393480" progId="Equation.3">
                  <p:embed/>
                </p:oleObj>
              </mc:Choice>
              <mc:Fallback>
                <p:oleObj name="Equation" r:id="rId3" imgW="520560" imgH="393480" progId="Equation.3">
                  <p:embed/>
                  <p:pic>
                    <p:nvPicPr>
                      <p:cNvPr id="3"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743201"/>
                        <a:ext cx="1327150" cy="10034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5892801" y="4495800"/>
          <a:ext cx="969963" cy="1003300"/>
        </p:xfrm>
        <a:graphic>
          <a:graphicData uri="http://schemas.openxmlformats.org/presentationml/2006/ole">
            <mc:AlternateContent xmlns:mc="http://schemas.openxmlformats.org/markup-compatibility/2006">
              <mc:Choice xmlns:v="urn:schemas-microsoft-com:vml" Requires="v">
                <p:oleObj spid="_x0000_s16391" name="Equation" r:id="rId5" imgW="380880" imgH="393480" progId="Equation.3">
                  <p:embed/>
                </p:oleObj>
              </mc:Choice>
              <mc:Fallback>
                <p:oleObj name="Equation" r:id="rId5" imgW="380880" imgH="393480" progId="Equation.3">
                  <p:embed/>
                  <p:pic>
                    <p:nvPicPr>
                      <p:cNvPr id="7"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2801" y="4495800"/>
                        <a:ext cx="969963" cy="1003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48120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838201"/>
            <a:ext cx="8610600" cy="4401205"/>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569913" indent="-569913" algn="just"/>
            <a:r>
              <a:rPr lang="en-US" sz="2800" dirty="0">
                <a:solidFill>
                  <a:schemeClr val="tx1"/>
                </a:solidFill>
                <a:latin typeface="Times New Roman" pitchFamily="18" charset="0"/>
                <a:cs typeface="Times New Roman" pitchFamily="18" charset="0"/>
              </a:rPr>
              <a:t>Intensity – duration – frequency relationships</a:t>
            </a:r>
          </a:p>
          <a:p>
            <a:pPr marL="569913" indent="-569913" algn="just"/>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Two important </a:t>
            </a:r>
            <a:r>
              <a:rPr lang="en-US" dirty="0" err="1">
                <a:solidFill>
                  <a:schemeClr val="tx1"/>
                </a:solidFill>
                <a:latin typeface="Times New Roman" pitchFamily="18" charset="0"/>
                <a:cs typeface="Times New Roman" pitchFamily="18" charset="0"/>
              </a:rPr>
              <a:t>stormwater</a:t>
            </a:r>
            <a:r>
              <a:rPr lang="en-US" dirty="0">
                <a:solidFill>
                  <a:schemeClr val="tx1"/>
                </a:solidFill>
                <a:latin typeface="Times New Roman" pitchFamily="18" charset="0"/>
                <a:cs typeface="Times New Roman" pitchFamily="18" charset="0"/>
              </a:rPr>
              <a:t> parameters, intensity and duration, can be statistically related to the frequency of occurrence. The graphical representation of this relationship is the intensity-duration-frequency (IDF) curve.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The IDF curve is a plot of average rainfall intensity versus rainfall duration for various frequency of occurrences ( return period).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This information can also be presented as an </a:t>
            </a:r>
            <a:r>
              <a:rPr lang="en-US" dirty="0" err="1">
                <a:solidFill>
                  <a:schemeClr val="tx1"/>
                </a:solidFill>
                <a:latin typeface="Times New Roman" pitchFamily="18" charset="0"/>
                <a:cs typeface="Times New Roman" pitchFamily="18" charset="0"/>
              </a:rPr>
              <a:t>isohyetal</a:t>
            </a:r>
            <a:r>
              <a:rPr lang="en-US" dirty="0">
                <a:solidFill>
                  <a:schemeClr val="tx1"/>
                </a:solidFill>
                <a:latin typeface="Times New Roman" pitchFamily="18" charset="0"/>
                <a:cs typeface="Times New Roman" pitchFamily="18" charset="0"/>
              </a:rPr>
              <a:t> map of intensity over an area for a given return period and duration.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These data are used for the design and operation of closed or open conduits, reservoirs, groundwater pumps, pollution control structures, ..etc.  </a:t>
            </a:r>
          </a:p>
        </p:txBody>
      </p:sp>
    </p:spTree>
    <p:extLst>
      <p:ext uri="{BB962C8B-B14F-4D97-AF65-F5344CB8AC3E}">
        <p14:creationId xmlns:p14="http://schemas.microsoft.com/office/powerpoint/2010/main" val="1094848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p:cNvGrpSpPr/>
          <p:nvPr/>
        </p:nvGrpSpPr>
        <p:grpSpPr>
          <a:xfrm>
            <a:off x="2971800" y="1140024"/>
            <a:ext cx="6324600" cy="3584377"/>
            <a:chOff x="1295400" y="533400"/>
            <a:chExt cx="6324600" cy="3584377"/>
          </a:xfrm>
        </p:grpSpPr>
        <p:sp>
          <p:nvSpPr>
            <p:cNvPr id="3" name="Rectangle 2"/>
            <p:cNvSpPr/>
            <p:nvPr/>
          </p:nvSpPr>
          <p:spPr>
            <a:xfrm>
              <a:off x="1905000" y="533400"/>
              <a:ext cx="5715000" cy="3124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TextBox 3"/>
            <p:cNvSpPr txBox="1"/>
            <p:nvPr/>
          </p:nvSpPr>
          <p:spPr>
            <a:xfrm rot="16200000">
              <a:off x="153889" y="1751111"/>
              <a:ext cx="2590800" cy="307777"/>
            </a:xfrm>
            <a:prstGeom prst="rect">
              <a:avLst/>
            </a:prstGeom>
            <a:noFill/>
          </p:spPr>
          <p:txBody>
            <a:bodyPr wrap="square" rtlCol="1">
              <a:spAutoFit/>
            </a:bodyPr>
            <a:lstStyle/>
            <a:p>
              <a:pPr algn="l" rtl="0"/>
              <a:r>
                <a:rPr lang="en-US" sz="1400" b="1" dirty="0"/>
                <a:t>Log scale (Rainfall intensity)</a:t>
              </a:r>
              <a:endParaRPr lang="ar-IQ" sz="1400" b="1" dirty="0"/>
            </a:p>
          </p:txBody>
        </p:sp>
        <p:sp>
          <p:nvSpPr>
            <p:cNvPr id="6" name="TextBox 5"/>
            <p:cNvSpPr txBox="1"/>
            <p:nvPr/>
          </p:nvSpPr>
          <p:spPr>
            <a:xfrm>
              <a:off x="3505200" y="3810000"/>
              <a:ext cx="2590800" cy="307777"/>
            </a:xfrm>
            <a:prstGeom prst="rect">
              <a:avLst/>
            </a:prstGeom>
            <a:noFill/>
          </p:spPr>
          <p:txBody>
            <a:bodyPr wrap="square" rtlCol="1">
              <a:spAutoFit/>
            </a:bodyPr>
            <a:lstStyle/>
            <a:p>
              <a:pPr algn="l" rtl="0"/>
              <a:r>
                <a:rPr lang="en-US" sz="1400" b="1" dirty="0"/>
                <a:t>Log scale (duration)</a:t>
              </a:r>
              <a:endParaRPr lang="ar-IQ" sz="1400" b="1" dirty="0"/>
            </a:p>
          </p:txBody>
        </p:sp>
        <p:sp>
          <p:nvSpPr>
            <p:cNvPr id="8" name="Arc 7"/>
            <p:cNvSpPr/>
            <p:nvPr/>
          </p:nvSpPr>
          <p:spPr>
            <a:xfrm>
              <a:off x="1905000" y="15240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0" name="Freeform 9"/>
            <p:cNvSpPr/>
            <p:nvPr/>
          </p:nvSpPr>
          <p:spPr>
            <a:xfrm>
              <a:off x="1905000" y="1484244"/>
              <a:ext cx="3975652" cy="2173356"/>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3" name="Freeform 12"/>
            <p:cNvSpPr/>
            <p:nvPr/>
          </p:nvSpPr>
          <p:spPr>
            <a:xfrm>
              <a:off x="1905000" y="1219200"/>
              <a:ext cx="4267200" cy="2438400"/>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4" name="Freeform 13"/>
            <p:cNvSpPr/>
            <p:nvPr/>
          </p:nvSpPr>
          <p:spPr>
            <a:xfrm>
              <a:off x="1905000" y="1066800"/>
              <a:ext cx="4419600" cy="2590800"/>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5" name="Freeform 14"/>
            <p:cNvSpPr/>
            <p:nvPr/>
          </p:nvSpPr>
          <p:spPr>
            <a:xfrm>
              <a:off x="1905000" y="838200"/>
              <a:ext cx="4572000" cy="2819400"/>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6" name="Freeform 15"/>
            <p:cNvSpPr/>
            <p:nvPr/>
          </p:nvSpPr>
          <p:spPr>
            <a:xfrm>
              <a:off x="1905000" y="685800"/>
              <a:ext cx="4724400" cy="2971800"/>
            </a:xfrm>
            <a:custGeom>
              <a:avLst/>
              <a:gdLst>
                <a:gd name="connsiteX0" fmla="*/ 0 w 3975652"/>
                <a:gd name="connsiteY0" fmla="*/ 0 h 2173356"/>
                <a:gd name="connsiteX1" fmla="*/ 1855304 w 3975652"/>
                <a:gd name="connsiteY1" fmla="*/ 649356 h 2173356"/>
                <a:gd name="connsiteX2" fmla="*/ 3975652 w 3975652"/>
                <a:gd name="connsiteY2" fmla="*/ 2173356 h 2173356"/>
              </a:gdLst>
              <a:ahLst/>
              <a:cxnLst>
                <a:cxn ang="0">
                  <a:pos x="connsiteX0" y="connsiteY0"/>
                </a:cxn>
                <a:cxn ang="0">
                  <a:pos x="connsiteX1" y="connsiteY1"/>
                </a:cxn>
                <a:cxn ang="0">
                  <a:pos x="connsiteX2" y="connsiteY2"/>
                </a:cxn>
              </a:cxnLst>
              <a:rect l="l" t="t" r="r" b="b"/>
              <a:pathLst>
                <a:path w="3975652" h="2173356">
                  <a:moveTo>
                    <a:pt x="0" y="0"/>
                  </a:moveTo>
                  <a:cubicBezTo>
                    <a:pt x="596347" y="143565"/>
                    <a:pt x="1192695" y="287130"/>
                    <a:pt x="1855304" y="649356"/>
                  </a:cubicBezTo>
                  <a:cubicBezTo>
                    <a:pt x="2517913" y="1011582"/>
                    <a:pt x="3246782" y="1592469"/>
                    <a:pt x="3975652" y="2173356"/>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7" name="TextBox 16"/>
            <p:cNvSpPr txBox="1"/>
            <p:nvPr/>
          </p:nvSpPr>
          <p:spPr>
            <a:xfrm>
              <a:off x="3074504" y="1401420"/>
              <a:ext cx="762000" cy="307777"/>
            </a:xfrm>
            <a:prstGeom prst="rect">
              <a:avLst/>
            </a:prstGeom>
            <a:noFill/>
          </p:spPr>
          <p:txBody>
            <a:bodyPr wrap="square" rtlCol="1">
              <a:spAutoFit/>
            </a:bodyPr>
            <a:lstStyle/>
            <a:p>
              <a:pPr algn="ctr" rtl="0"/>
              <a:r>
                <a:rPr lang="en-US" sz="1400" b="1" dirty="0"/>
                <a:t>10</a:t>
              </a:r>
              <a:endParaRPr lang="ar-IQ" sz="1400" b="1" dirty="0"/>
            </a:p>
          </p:txBody>
        </p:sp>
        <p:sp>
          <p:nvSpPr>
            <p:cNvPr id="18" name="TextBox 17"/>
            <p:cNvSpPr txBox="1"/>
            <p:nvPr/>
          </p:nvSpPr>
          <p:spPr>
            <a:xfrm>
              <a:off x="2971800" y="1905000"/>
              <a:ext cx="762000" cy="307777"/>
            </a:xfrm>
            <a:prstGeom prst="rect">
              <a:avLst/>
            </a:prstGeom>
            <a:noFill/>
          </p:spPr>
          <p:txBody>
            <a:bodyPr wrap="square" rtlCol="1">
              <a:spAutoFit/>
            </a:bodyPr>
            <a:lstStyle/>
            <a:p>
              <a:pPr algn="ctr" rtl="0"/>
              <a:r>
                <a:rPr lang="en-US" sz="1400" b="1" dirty="0"/>
                <a:t>2</a:t>
              </a:r>
              <a:endParaRPr lang="ar-IQ" sz="1400" b="1" dirty="0"/>
            </a:p>
          </p:txBody>
        </p:sp>
        <p:sp>
          <p:nvSpPr>
            <p:cNvPr id="19" name="TextBox 18"/>
            <p:cNvSpPr txBox="1"/>
            <p:nvPr/>
          </p:nvSpPr>
          <p:spPr>
            <a:xfrm>
              <a:off x="3048000" y="1649896"/>
              <a:ext cx="762000" cy="307777"/>
            </a:xfrm>
            <a:prstGeom prst="rect">
              <a:avLst/>
            </a:prstGeom>
            <a:noFill/>
          </p:spPr>
          <p:txBody>
            <a:bodyPr wrap="square" rtlCol="1">
              <a:spAutoFit/>
            </a:bodyPr>
            <a:lstStyle/>
            <a:p>
              <a:pPr algn="ctr" rtl="0"/>
              <a:r>
                <a:rPr lang="en-US" sz="1400" b="1" dirty="0"/>
                <a:t>5</a:t>
              </a:r>
              <a:endParaRPr lang="ar-IQ" sz="1400" b="1" dirty="0"/>
            </a:p>
          </p:txBody>
        </p:sp>
        <p:sp>
          <p:nvSpPr>
            <p:cNvPr id="20" name="TextBox 19"/>
            <p:cNvSpPr txBox="1"/>
            <p:nvPr/>
          </p:nvSpPr>
          <p:spPr>
            <a:xfrm>
              <a:off x="3084444" y="1216223"/>
              <a:ext cx="762000" cy="307777"/>
            </a:xfrm>
            <a:prstGeom prst="rect">
              <a:avLst/>
            </a:prstGeom>
            <a:noFill/>
          </p:spPr>
          <p:txBody>
            <a:bodyPr wrap="square" rtlCol="1">
              <a:spAutoFit/>
            </a:bodyPr>
            <a:lstStyle/>
            <a:p>
              <a:pPr algn="ctr" rtl="0"/>
              <a:r>
                <a:rPr lang="en-US" sz="1400" b="1" dirty="0"/>
                <a:t>25</a:t>
              </a:r>
              <a:endParaRPr lang="ar-IQ" sz="1400" b="1" dirty="0"/>
            </a:p>
          </p:txBody>
        </p:sp>
        <p:sp>
          <p:nvSpPr>
            <p:cNvPr id="21" name="TextBox 20"/>
            <p:cNvSpPr txBox="1"/>
            <p:nvPr/>
          </p:nvSpPr>
          <p:spPr>
            <a:xfrm>
              <a:off x="3097696" y="1040296"/>
              <a:ext cx="762000" cy="307777"/>
            </a:xfrm>
            <a:prstGeom prst="rect">
              <a:avLst/>
            </a:prstGeom>
            <a:noFill/>
          </p:spPr>
          <p:txBody>
            <a:bodyPr wrap="square" rtlCol="1">
              <a:spAutoFit/>
            </a:bodyPr>
            <a:lstStyle/>
            <a:p>
              <a:pPr algn="ctr" rtl="0"/>
              <a:r>
                <a:rPr lang="en-US" sz="1400" b="1" dirty="0"/>
                <a:t>50</a:t>
              </a:r>
              <a:endParaRPr lang="ar-IQ" sz="1400" b="1" dirty="0"/>
            </a:p>
          </p:txBody>
        </p:sp>
      </p:grpSp>
    </p:spTree>
    <p:extLst>
      <p:ext uri="{BB962C8B-B14F-4D97-AF65-F5344CB8AC3E}">
        <p14:creationId xmlns:p14="http://schemas.microsoft.com/office/powerpoint/2010/main" val="19946628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600" y="838200"/>
            <a:ext cx="8610600" cy="4678204"/>
          </a:xfrm>
          <a:prstGeom prst="rect">
            <a:avLst/>
          </a:prstGeom>
        </p:spPr>
        <p:style>
          <a:lnRef idx="2">
            <a:schemeClr val="accent2"/>
          </a:lnRef>
          <a:fillRef idx="1">
            <a:schemeClr val="lt1"/>
          </a:fillRef>
          <a:effectRef idx="0">
            <a:schemeClr val="accent2"/>
          </a:effectRef>
          <a:fontRef idx="minor">
            <a:schemeClr val="dk1"/>
          </a:fontRef>
        </p:style>
        <p:txBody>
          <a:bodyPr wrap="square" rtlCol="1">
            <a:spAutoFit/>
          </a:bodyPr>
          <a:lstStyle/>
          <a:p>
            <a:pPr marL="569913" indent="-569913" algn="just"/>
            <a:r>
              <a:rPr lang="en-US" sz="2800" dirty="0">
                <a:solidFill>
                  <a:schemeClr val="tx1"/>
                </a:solidFill>
                <a:latin typeface="Times New Roman" pitchFamily="18" charset="0"/>
                <a:cs typeface="Times New Roman" pitchFamily="18" charset="0"/>
              </a:rPr>
              <a:t>Depth – area – time relationships</a:t>
            </a: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Precipitation rarely occurs uniformly over an area.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r>
              <a:rPr lang="en-US" dirty="0">
                <a:solidFill>
                  <a:schemeClr val="tx1"/>
                </a:solidFill>
                <a:latin typeface="Times New Roman" pitchFamily="18" charset="0"/>
                <a:cs typeface="Times New Roman" pitchFamily="18" charset="0"/>
              </a:rPr>
              <a:t>Holland has shows that ratio between and areal rainfall over area up to 10 km</a:t>
            </a:r>
            <a:r>
              <a:rPr lang="en-US" baseline="30000" dirty="0">
                <a:solidFill>
                  <a:schemeClr val="tx1"/>
                </a:solidFill>
                <a:latin typeface="Times New Roman" pitchFamily="18" charset="0"/>
                <a:cs typeface="Times New Roman" pitchFamily="18" charset="0"/>
              </a:rPr>
              <a:t>2</a:t>
            </a:r>
            <a:r>
              <a:rPr lang="en-US" dirty="0">
                <a:solidFill>
                  <a:schemeClr val="tx1"/>
                </a:solidFill>
                <a:latin typeface="Times New Roman" pitchFamily="18" charset="0"/>
                <a:cs typeface="Times New Roman" pitchFamily="18" charset="0"/>
              </a:rPr>
              <a:t> and for storms lasting from 2 To 120 min. is given by </a:t>
            </a: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buFont typeface="Arial" pitchFamily="34" charset="0"/>
              <a:buChar char="•"/>
            </a:pPr>
            <a:endParaRPr lang="en-US" dirty="0">
              <a:solidFill>
                <a:schemeClr val="tx1"/>
              </a:solidFill>
              <a:latin typeface="Times New Roman" pitchFamily="18" charset="0"/>
              <a:cs typeface="Times New Roman" pitchFamily="18" charset="0"/>
            </a:endParaRPr>
          </a:p>
          <a:p>
            <a:pPr marL="463550" indent="-463550" algn="just"/>
            <a:r>
              <a:rPr lang="en-US" dirty="0">
                <a:solidFill>
                  <a:schemeClr val="tx1"/>
                </a:solidFill>
                <a:latin typeface="Times New Roman" pitchFamily="18" charset="0"/>
                <a:cs typeface="Times New Roman" pitchFamily="18" charset="0"/>
              </a:rPr>
              <a:t>Where P = average rain depth over the area</a:t>
            </a:r>
          </a:p>
          <a:p>
            <a:pPr marL="463550" indent="-463550" algn="just"/>
            <a:r>
              <a:rPr lang="en-US" dirty="0">
                <a:solidFill>
                  <a:schemeClr val="tx1"/>
                </a:solidFill>
                <a:latin typeface="Times New Roman" pitchFamily="18" charset="0"/>
                <a:cs typeface="Times New Roman" pitchFamily="18" charset="0"/>
              </a:rPr>
              <a:t>P = point rain depth measured at the center of the area</a:t>
            </a:r>
          </a:p>
          <a:p>
            <a:pPr marL="463550" indent="-463550" algn="just"/>
            <a:r>
              <a:rPr lang="en-US" dirty="0">
                <a:solidFill>
                  <a:schemeClr val="tx1"/>
                </a:solidFill>
                <a:latin typeface="Times New Roman" pitchFamily="18" charset="0"/>
                <a:cs typeface="Times New Roman" pitchFamily="18" charset="0"/>
              </a:rPr>
              <a:t>A = the area in km</a:t>
            </a:r>
            <a:r>
              <a:rPr lang="en-US" baseline="30000" dirty="0">
                <a:solidFill>
                  <a:schemeClr val="tx1"/>
                </a:solidFill>
                <a:latin typeface="Times New Roman" pitchFamily="18" charset="0"/>
                <a:cs typeface="Times New Roman" pitchFamily="18" charset="0"/>
              </a:rPr>
              <a:t>2</a:t>
            </a:r>
          </a:p>
          <a:p>
            <a:pPr marL="463550" indent="-463550" algn="just"/>
            <a:r>
              <a:rPr lang="en-US" dirty="0">
                <a:solidFill>
                  <a:schemeClr val="tx1"/>
                </a:solidFill>
                <a:latin typeface="Times New Roman" pitchFamily="18" charset="0"/>
                <a:cs typeface="Times New Roman" pitchFamily="18" charset="0"/>
              </a:rPr>
              <a:t>t* = an inverse gamma function of storm time obtained from the correlation in figure below </a:t>
            </a:r>
          </a:p>
        </p:txBody>
      </p:sp>
      <p:graphicFrame>
        <p:nvGraphicFramePr>
          <p:cNvPr id="3" name="Object 2"/>
          <p:cNvGraphicFramePr>
            <a:graphicFrameLocks noChangeAspect="1"/>
          </p:cNvGraphicFramePr>
          <p:nvPr/>
        </p:nvGraphicFramePr>
        <p:xfrm>
          <a:off x="5334000" y="3124200"/>
          <a:ext cx="1796676" cy="825500"/>
        </p:xfrm>
        <a:graphic>
          <a:graphicData uri="http://schemas.openxmlformats.org/presentationml/2006/ole">
            <mc:AlternateContent xmlns:mc="http://schemas.openxmlformats.org/markup-compatibility/2006">
              <mc:Choice xmlns:v="urn:schemas-microsoft-com:vml" Requires="v">
                <p:oleObj spid="_x0000_s17412" name="Equation" r:id="rId3" imgW="939600" imgH="431640" progId="Equation.3">
                  <p:embed/>
                </p:oleObj>
              </mc:Choice>
              <mc:Fallback>
                <p:oleObj name="Equation" r:id="rId3" imgW="939600" imgH="431640" progId="Equation.3">
                  <p:embed/>
                  <p:pic>
                    <p:nvPicPr>
                      <p:cNvPr id="3"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124200"/>
                        <a:ext cx="1796676"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Connector 5"/>
          <p:cNvCxnSpPr/>
          <p:nvPr/>
        </p:nvCxnSpPr>
        <p:spPr>
          <a:xfrm>
            <a:off x="5463208" y="3200400"/>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961860" y="4340088"/>
            <a:ext cx="1524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6556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81400" y="1140023"/>
            <a:ext cx="5715000" cy="31242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TextBox 3"/>
          <p:cNvSpPr txBox="1"/>
          <p:nvPr/>
        </p:nvSpPr>
        <p:spPr>
          <a:xfrm>
            <a:off x="3048000" y="2587824"/>
            <a:ext cx="609600" cy="307777"/>
          </a:xfrm>
          <a:prstGeom prst="rect">
            <a:avLst/>
          </a:prstGeom>
          <a:noFill/>
        </p:spPr>
        <p:txBody>
          <a:bodyPr wrap="square" rtlCol="1">
            <a:spAutoFit/>
          </a:bodyPr>
          <a:lstStyle/>
          <a:p>
            <a:pPr algn="l" rtl="0"/>
            <a:r>
              <a:rPr lang="en-US" sz="1400" b="1" dirty="0"/>
              <a:t>t*</a:t>
            </a:r>
            <a:endParaRPr lang="ar-IQ" sz="1400" b="1" dirty="0"/>
          </a:p>
        </p:txBody>
      </p:sp>
      <p:sp>
        <p:nvSpPr>
          <p:cNvPr id="6" name="TextBox 5"/>
          <p:cNvSpPr txBox="1"/>
          <p:nvPr/>
        </p:nvSpPr>
        <p:spPr>
          <a:xfrm>
            <a:off x="5181600" y="4416624"/>
            <a:ext cx="3200400" cy="307777"/>
          </a:xfrm>
          <a:prstGeom prst="rect">
            <a:avLst/>
          </a:prstGeom>
          <a:noFill/>
        </p:spPr>
        <p:txBody>
          <a:bodyPr wrap="square" rtlCol="1">
            <a:spAutoFit/>
          </a:bodyPr>
          <a:lstStyle/>
          <a:p>
            <a:pPr algn="l" rtl="0"/>
            <a:r>
              <a:rPr lang="en-US" sz="1400" b="1" dirty="0"/>
              <a:t>Time t (minutes) (logarithm scale)</a:t>
            </a:r>
            <a:endParaRPr lang="ar-IQ" sz="1400" b="1" dirty="0"/>
          </a:p>
        </p:txBody>
      </p:sp>
      <p:sp>
        <p:nvSpPr>
          <p:cNvPr id="22" name="Freeform 21"/>
          <p:cNvSpPr/>
          <p:nvPr/>
        </p:nvSpPr>
        <p:spPr>
          <a:xfrm>
            <a:off x="3581400" y="1447801"/>
            <a:ext cx="5715000" cy="2796209"/>
          </a:xfrm>
          <a:custGeom>
            <a:avLst/>
            <a:gdLst>
              <a:gd name="connsiteX0" fmla="*/ 0 w 4200940"/>
              <a:gd name="connsiteY0" fmla="*/ 3101009 h 3101009"/>
              <a:gd name="connsiteX1" fmla="*/ 1842053 w 4200940"/>
              <a:gd name="connsiteY1" fmla="*/ 1166191 h 3101009"/>
              <a:gd name="connsiteX2" fmla="*/ 4200940 w 4200940"/>
              <a:gd name="connsiteY2" fmla="*/ 0 h 3101009"/>
            </a:gdLst>
            <a:ahLst/>
            <a:cxnLst>
              <a:cxn ang="0">
                <a:pos x="connsiteX0" y="connsiteY0"/>
              </a:cxn>
              <a:cxn ang="0">
                <a:pos x="connsiteX1" y="connsiteY1"/>
              </a:cxn>
              <a:cxn ang="0">
                <a:pos x="connsiteX2" y="connsiteY2"/>
              </a:cxn>
            </a:cxnLst>
            <a:rect l="l" t="t" r="r" b="b"/>
            <a:pathLst>
              <a:path w="4200940" h="3101009">
                <a:moveTo>
                  <a:pt x="0" y="3101009"/>
                </a:moveTo>
                <a:cubicBezTo>
                  <a:pt x="570948" y="2392017"/>
                  <a:pt x="1141896" y="1683026"/>
                  <a:pt x="1842053" y="1166191"/>
                </a:cubicBezTo>
                <a:cubicBezTo>
                  <a:pt x="2542210" y="649356"/>
                  <a:pt x="3371575" y="324678"/>
                  <a:pt x="4200940" y="0"/>
                </a:cubicBez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Tree>
    <p:extLst>
      <p:ext uri="{BB962C8B-B14F-4D97-AF65-F5344CB8AC3E}">
        <p14:creationId xmlns:p14="http://schemas.microsoft.com/office/powerpoint/2010/main" val="3750691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828542" y="768927"/>
            <a:ext cx="10643022" cy="1195393"/>
          </a:xfrm>
        </p:spPr>
        <p:txBody>
          <a:bodyPr>
            <a:noAutofit/>
          </a:bodyPr>
          <a:lstStyle/>
          <a:p>
            <a:pPr algn="l"/>
            <a:r>
              <a:rPr lang="en-US" sz="4000" dirty="0">
                <a:latin typeface="Times New Roman" pitchFamily="18" charset="0"/>
                <a:cs typeface="Times New Roman" pitchFamily="18" charset="0"/>
              </a:rPr>
              <a:t>Four conditions must be present for the production of </a:t>
            </a:r>
            <a:r>
              <a:rPr lang="en-US" sz="4000" dirty="0">
                <a:solidFill>
                  <a:srgbClr val="FF0000"/>
                </a:solidFill>
                <a:latin typeface="Times New Roman" pitchFamily="18" charset="0"/>
                <a:cs typeface="Times New Roman" pitchFamily="18" charset="0"/>
              </a:rPr>
              <a:t>precipitation</a:t>
            </a:r>
          </a:p>
        </p:txBody>
      </p:sp>
      <p:sp>
        <p:nvSpPr>
          <p:cNvPr id="17" name="Title 1">
            <a:extLst>
              <a:ext uri="{FF2B5EF4-FFF2-40B4-BE49-F238E27FC236}">
                <a16:creationId xmlns:a16="http://schemas.microsoft.com/office/drawing/2014/main" xmlns="" id="{5C4D3658-E385-4E7B-9495-0FE032CB6DD2}"/>
              </a:ext>
            </a:extLst>
          </p:cNvPr>
          <p:cNvSpPr txBox="1">
            <a:spLocks/>
          </p:cNvSpPr>
          <p:nvPr/>
        </p:nvSpPr>
        <p:spPr>
          <a:xfrm>
            <a:off x="828542" y="3959083"/>
            <a:ext cx="10871622" cy="119539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571500" indent="-571500" algn="l">
              <a:lnSpc>
                <a:spcPct val="120000"/>
              </a:lnSpc>
              <a:buFont typeface="Arial" panose="020B0604020202020204" pitchFamily="34" charset="0"/>
              <a:buChar char="•"/>
            </a:pPr>
            <a:r>
              <a:rPr lang="en-US" sz="3600" dirty="0">
                <a:latin typeface="Times New Roman" pitchFamily="18" charset="0"/>
                <a:cs typeface="Times New Roman" pitchFamily="18" charset="0"/>
              </a:rPr>
              <a:t>Condensation onto nuclei</a:t>
            </a:r>
          </a:p>
          <a:p>
            <a:pPr marL="571500" indent="-571500" algn="l">
              <a:lnSpc>
                <a:spcPct val="120000"/>
              </a:lnSpc>
              <a:buFont typeface="Arial" panose="020B0604020202020204" pitchFamily="34" charset="0"/>
              <a:buChar char="•"/>
            </a:pPr>
            <a:r>
              <a:rPr lang="en-US" sz="3600" dirty="0">
                <a:latin typeface="Times New Roman" pitchFamily="18" charset="0"/>
                <a:cs typeface="Times New Roman" pitchFamily="18" charset="0"/>
              </a:rPr>
              <a:t>Colling of the atmosphere</a:t>
            </a:r>
          </a:p>
          <a:p>
            <a:pPr marL="571500" indent="-571500" algn="l">
              <a:lnSpc>
                <a:spcPct val="120000"/>
              </a:lnSpc>
              <a:buFont typeface="Arial" panose="020B0604020202020204" pitchFamily="34" charset="0"/>
              <a:buChar char="•"/>
            </a:pPr>
            <a:r>
              <a:rPr lang="en-US" sz="3600" dirty="0">
                <a:latin typeface="Times New Roman" pitchFamily="18" charset="0"/>
                <a:cs typeface="Times New Roman" pitchFamily="18" charset="0"/>
              </a:rPr>
              <a:t>Growth of water droplets</a:t>
            </a:r>
          </a:p>
          <a:p>
            <a:pPr marL="571500" indent="-571500" algn="l">
              <a:lnSpc>
                <a:spcPct val="120000"/>
              </a:lnSpc>
              <a:buFont typeface="Arial" panose="020B0604020202020204" pitchFamily="34" charset="0"/>
              <a:buChar char="•"/>
            </a:pPr>
            <a:r>
              <a:rPr lang="en-US" sz="3600" dirty="0">
                <a:latin typeface="Times New Roman" pitchFamily="18" charset="0"/>
                <a:cs typeface="Times New Roman" pitchFamily="18" charset="0"/>
              </a:rPr>
              <a:t>Mechanics to cause a sufficient density of the droplets</a:t>
            </a:r>
          </a:p>
        </p:txBody>
      </p:sp>
    </p:spTree>
    <p:extLst>
      <p:ext uri="{BB962C8B-B14F-4D97-AF65-F5344CB8AC3E}">
        <p14:creationId xmlns:p14="http://schemas.microsoft.com/office/powerpoint/2010/main" val="133787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7">
                                            <p:txEl>
                                              <p:pRg st="0" end="0"/>
                                            </p:txEl>
                                          </p:spTgt>
                                        </p:tgtEl>
                                        <p:attrNameLst>
                                          <p:attrName>style.visibility</p:attrName>
                                        </p:attrNameLst>
                                      </p:cBhvr>
                                      <p:to>
                                        <p:strVal val="visible"/>
                                      </p:to>
                                    </p:set>
                                    <p:animEffect transition="in" filter="fade">
                                      <p:cBhvr>
                                        <p:cTn id="14" dur="1000"/>
                                        <p:tgtEl>
                                          <p:spTgt spid="17">
                                            <p:txEl>
                                              <p:pRg st="0" end="0"/>
                                            </p:txEl>
                                          </p:spTgt>
                                        </p:tgtEl>
                                      </p:cBhvr>
                                    </p:animEffect>
                                    <p:anim calcmode="lin" valueType="num">
                                      <p:cBhvr>
                                        <p:cTn id="15"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7">
                                            <p:txEl>
                                              <p:pRg st="1" end="1"/>
                                            </p:txEl>
                                          </p:spTgt>
                                        </p:tgtEl>
                                        <p:attrNameLst>
                                          <p:attrName>style.visibility</p:attrName>
                                        </p:attrNameLst>
                                      </p:cBhvr>
                                      <p:to>
                                        <p:strVal val="visible"/>
                                      </p:to>
                                    </p:set>
                                    <p:animEffect transition="in" filter="fade">
                                      <p:cBhvr>
                                        <p:cTn id="21" dur="1000"/>
                                        <p:tgtEl>
                                          <p:spTgt spid="17">
                                            <p:txEl>
                                              <p:pRg st="1" end="1"/>
                                            </p:txEl>
                                          </p:spTgt>
                                        </p:tgtEl>
                                      </p:cBhvr>
                                    </p:animEffect>
                                    <p:anim calcmode="lin" valueType="num">
                                      <p:cBhvr>
                                        <p:cTn id="22"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7">
                                            <p:txEl>
                                              <p:pRg st="2" end="2"/>
                                            </p:txEl>
                                          </p:spTgt>
                                        </p:tgtEl>
                                        <p:attrNameLst>
                                          <p:attrName>style.visibility</p:attrName>
                                        </p:attrNameLst>
                                      </p:cBhvr>
                                      <p:to>
                                        <p:strVal val="visible"/>
                                      </p:to>
                                    </p:set>
                                    <p:animEffect transition="in" filter="fade">
                                      <p:cBhvr>
                                        <p:cTn id="28" dur="1000"/>
                                        <p:tgtEl>
                                          <p:spTgt spid="17">
                                            <p:txEl>
                                              <p:pRg st="2" end="2"/>
                                            </p:txEl>
                                          </p:spTgt>
                                        </p:tgtEl>
                                      </p:cBhvr>
                                    </p:animEffect>
                                    <p:anim calcmode="lin" valueType="num">
                                      <p:cBhvr>
                                        <p:cTn id="29"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17">
                                            <p:txEl>
                                              <p:pRg st="3" end="3"/>
                                            </p:txEl>
                                          </p:spTgt>
                                        </p:tgtEl>
                                        <p:attrNameLst>
                                          <p:attrName>style.visibility</p:attrName>
                                        </p:attrNameLst>
                                      </p:cBhvr>
                                      <p:to>
                                        <p:strVal val="visible"/>
                                      </p:to>
                                    </p:set>
                                    <p:animEffect transition="in" filter="fade">
                                      <p:cBhvr>
                                        <p:cTn id="35" dur="1000"/>
                                        <p:tgtEl>
                                          <p:spTgt spid="17">
                                            <p:txEl>
                                              <p:pRg st="3" end="3"/>
                                            </p:txEl>
                                          </p:spTgt>
                                        </p:tgtEl>
                                      </p:cBhvr>
                                    </p:animEffect>
                                    <p:anim calcmode="lin" valueType="num">
                                      <p:cBhvr>
                                        <p:cTn id="36"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828542" y="768927"/>
            <a:ext cx="10643022" cy="1195393"/>
          </a:xfrm>
        </p:spPr>
        <p:txBody>
          <a:bodyPr>
            <a:noAutofit/>
          </a:bodyPr>
          <a:lstStyle/>
          <a:p>
            <a:pPr algn="l"/>
            <a:r>
              <a:rPr lang="en-US" sz="4000" dirty="0">
                <a:solidFill>
                  <a:srgbClr val="FF0000"/>
                </a:solidFill>
                <a:latin typeface="Times New Roman" pitchFamily="18" charset="0"/>
                <a:cs typeface="Times New Roman" pitchFamily="18" charset="0"/>
              </a:rPr>
              <a:t>Condensation</a:t>
            </a:r>
            <a:r>
              <a:rPr lang="en-US" sz="4000" dirty="0">
                <a:latin typeface="Times New Roman" pitchFamily="18" charset="0"/>
                <a:cs typeface="Times New Roman" pitchFamily="18" charset="0"/>
              </a:rPr>
              <a:t> is the process by which vapor changes to a liquid or solid</a:t>
            </a:r>
            <a:endParaRPr lang="en-US" sz="4000" dirty="0">
              <a:solidFill>
                <a:srgbClr val="FF0000"/>
              </a:solidFill>
              <a:latin typeface="Times New Roman" pitchFamily="18" charset="0"/>
              <a:cs typeface="Times New Roman" pitchFamily="18" charset="0"/>
            </a:endParaRPr>
          </a:p>
        </p:txBody>
      </p:sp>
      <p:sp>
        <p:nvSpPr>
          <p:cNvPr id="4" name="Title 1">
            <a:extLst>
              <a:ext uri="{FF2B5EF4-FFF2-40B4-BE49-F238E27FC236}">
                <a16:creationId xmlns:a16="http://schemas.microsoft.com/office/drawing/2014/main" xmlns="" id="{3B76A6EF-A3EF-4F1F-AE62-7FA431B5BCA3}"/>
              </a:ext>
            </a:extLst>
          </p:cNvPr>
          <p:cNvSpPr txBox="1">
            <a:spLocks/>
          </p:cNvSpPr>
          <p:nvPr/>
        </p:nvSpPr>
        <p:spPr>
          <a:xfrm>
            <a:off x="828542" y="2473036"/>
            <a:ext cx="10643022" cy="119539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dirty="0">
                <a:latin typeface="Times New Roman" pitchFamily="18" charset="0"/>
                <a:cs typeface="Times New Roman" pitchFamily="18" charset="0"/>
              </a:rPr>
              <a:t>In the atmosphere, water droplets form on condensation nuclei  </a:t>
            </a:r>
          </a:p>
        </p:txBody>
      </p:sp>
      <p:sp>
        <p:nvSpPr>
          <p:cNvPr id="5" name="Title 1">
            <a:extLst>
              <a:ext uri="{FF2B5EF4-FFF2-40B4-BE49-F238E27FC236}">
                <a16:creationId xmlns:a16="http://schemas.microsoft.com/office/drawing/2014/main" xmlns="" id="{5996926B-6AC3-4655-8A98-1A6DFA0ACBCD}"/>
              </a:ext>
            </a:extLst>
          </p:cNvPr>
          <p:cNvSpPr txBox="1">
            <a:spLocks/>
          </p:cNvSpPr>
          <p:nvPr/>
        </p:nvSpPr>
        <p:spPr>
          <a:xfrm>
            <a:off x="828542" y="4696691"/>
            <a:ext cx="4782549" cy="69662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000" b="1" dirty="0">
                <a:latin typeface="Times New Roman" pitchFamily="18" charset="0"/>
                <a:cs typeface="Times New Roman" pitchFamily="18" charset="0"/>
              </a:rPr>
              <a:t>Condensation nuclei</a:t>
            </a:r>
          </a:p>
        </p:txBody>
      </p:sp>
      <p:cxnSp>
        <p:nvCxnSpPr>
          <p:cNvPr id="6" name="Straight Arrow Connector 5">
            <a:extLst>
              <a:ext uri="{FF2B5EF4-FFF2-40B4-BE49-F238E27FC236}">
                <a16:creationId xmlns:a16="http://schemas.microsoft.com/office/drawing/2014/main" xmlns="" id="{DEB062FE-7413-4C5F-8283-B4A65033AB1C}"/>
              </a:ext>
            </a:extLst>
          </p:cNvPr>
          <p:cNvCxnSpPr>
            <a:stCxn id="5" idx="3"/>
          </p:cNvCxnSpPr>
          <p:nvPr/>
        </p:nvCxnSpPr>
        <p:spPr>
          <a:xfrm flipV="1">
            <a:off x="5611091" y="4177145"/>
            <a:ext cx="1246909" cy="8678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xmlns="" id="{709C0EE9-BB76-42D8-AFB2-4AFDE4A8D408}"/>
              </a:ext>
            </a:extLst>
          </p:cNvPr>
          <p:cNvCxnSpPr>
            <a:cxnSpLocks/>
            <a:stCxn id="5" idx="3"/>
          </p:cNvCxnSpPr>
          <p:nvPr/>
        </p:nvCxnSpPr>
        <p:spPr>
          <a:xfrm>
            <a:off x="5611091" y="5045006"/>
            <a:ext cx="1246909" cy="8678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xmlns="" id="{44343EEC-1B8C-40B0-98D4-35AEF23CB394}"/>
              </a:ext>
            </a:extLst>
          </p:cNvPr>
          <p:cNvSpPr txBox="1">
            <a:spLocks/>
          </p:cNvSpPr>
          <p:nvPr/>
        </p:nvSpPr>
        <p:spPr>
          <a:xfrm>
            <a:off x="6855272" y="3706630"/>
            <a:ext cx="2164038" cy="69662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latin typeface="Times New Roman" pitchFamily="18" charset="0"/>
                <a:cs typeface="Times New Roman" pitchFamily="18" charset="0"/>
              </a:rPr>
              <a:t>Sea salts</a:t>
            </a:r>
          </a:p>
        </p:txBody>
      </p:sp>
      <p:sp>
        <p:nvSpPr>
          <p:cNvPr id="13" name="Title 1">
            <a:extLst>
              <a:ext uri="{FF2B5EF4-FFF2-40B4-BE49-F238E27FC236}">
                <a16:creationId xmlns:a16="http://schemas.microsoft.com/office/drawing/2014/main" xmlns="" id="{8D293594-41EF-467A-B58C-ED22B8155389}"/>
              </a:ext>
            </a:extLst>
          </p:cNvPr>
          <p:cNvSpPr txBox="1">
            <a:spLocks/>
          </p:cNvSpPr>
          <p:nvPr/>
        </p:nvSpPr>
        <p:spPr>
          <a:xfrm>
            <a:off x="6896835" y="5499718"/>
            <a:ext cx="4263001" cy="69662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200" b="1" dirty="0">
                <a:latin typeface="Times New Roman" pitchFamily="18" charset="0"/>
                <a:cs typeface="Times New Roman" pitchFamily="18" charset="0"/>
              </a:rPr>
              <a:t>Combustion products</a:t>
            </a:r>
          </a:p>
        </p:txBody>
      </p:sp>
      <p:sp>
        <p:nvSpPr>
          <p:cNvPr id="11" name="TextBox 10">
            <a:extLst>
              <a:ext uri="{FF2B5EF4-FFF2-40B4-BE49-F238E27FC236}">
                <a16:creationId xmlns:a16="http://schemas.microsoft.com/office/drawing/2014/main" xmlns="" id="{D9B51E0F-A190-4C2D-8694-F52F6824A731}"/>
              </a:ext>
            </a:extLst>
          </p:cNvPr>
          <p:cNvSpPr txBox="1"/>
          <p:nvPr/>
        </p:nvSpPr>
        <p:spPr>
          <a:xfrm>
            <a:off x="5924282" y="3429000"/>
            <a:ext cx="4997004" cy="3117273"/>
          </a:xfrm>
          <a:prstGeom prst="rect">
            <a:avLst/>
          </a:prstGeom>
          <a:noFill/>
          <a:ln>
            <a:solidFill>
              <a:schemeClr val="accent1"/>
            </a:solidFill>
            <a:prstDash val="lgDashDot"/>
          </a:ln>
        </p:spPr>
        <p:txBody>
          <a:bodyPr wrap="square" rtlCol="0">
            <a:spAutoFit/>
          </a:bodyPr>
          <a:lstStyle/>
          <a:p>
            <a:endParaRPr lang="en-US" dirty="0"/>
          </a:p>
        </p:txBody>
      </p:sp>
      <p:sp>
        <p:nvSpPr>
          <p:cNvPr id="14" name="TextBox 13">
            <a:extLst>
              <a:ext uri="{FF2B5EF4-FFF2-40B4-BE49-F238E27FC236}">
                <a16:creationId xmlns:a16="http://schemas.microsoft.com/office/drawing/2014/main" xmlns="" id="{59BF1405-DEFF-44C5-ACA7-127084470832}"/>
              </a:ext>
            </a:extLst>
          </p:cNvPr>
          <p:cNvSpPr txBox="1"/>
          <p:nvPr/>
        </p:nvSpPr>
        <p:spPr>
          <a:xfrm>
            <a:off x="8770514" y="3554569"/>
            <a:ext cx="2060618" cy="64633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a:t>Size of these nuclei &lt; 1 micron </a:t>
            </a:r>
          </a:p>
        </p:txBody>
      </p:sp>
    </p:spTree>
    <p:extLst>
      <p:ext uri="{BB962C8B-B14F-4D97-AF65-F5344CB8AC3E}">
        <p14:creationId xmlns:p14="http://schemas.microsoft.com/office/powerpoint/2010/main" val="324669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fade">
                                      <p:cBhvr>
                                        <p:cTn id="35" dur="1000"/>
                                        <p:tgtEl>
                                          <p:spTgt spid="13"/>
                                        </p:tgtEl>
                                      </p:cBhvr>
                                    </p:animEffect>
                                    <p:anim calcmode="lin" valueType="num">
                                      <p:cBhvr>
                                        <p:cTn id="36" dur="1000" fill="hold"/>
                                        <p:tgtEl>
                                          <p:spTgt spid="13"/>
                                        </p:tgtEl>
                                        <p:attrNameLst>
                                          <p:attrName>ppt_x</p:attrName>
                                        </p:attrNameLst>
                                      </p:cBhvr>
                                      <p:tavLst>
                                        <p:tav tm="0">
                                          <p:val>
                                            <p:strVal val="#ppt_x"/>
                                          </p:val>
                                        </p:tav>
                                        <p:tav tm="100000">
                                          <p:val>
                                            <p:strVal val="#ppt_x"/>
                                          </p:val>
                                        </p:tav>
                                      </p:tavLst>
                                    </p:anim>
                                    <p:anim calcmode="lin" valueType="num">
                                      <p:cBhvr>
                                        <p:cTn id="3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828542" y="623453"/>
            <a:ext cx="10643022" cy="1195393"/>
          </a:xfrm>
        </p:spPr>
        <p:txBody>
          <a:bodyPr>
            <a:noAutofit/>
          </a:bodyPr>
          <a:lstStyle/>
          <a:p>
            <a:pPr algn="l"/>
            <a:r>
              <a:rPr lang="en-US" sz="3600" dirty="0">
                <a:latin typeface="Times New Roman" pitchFamily="18" charset="0"/>
                <a:cs typeface="Times New Roman" pitchFamily="18" charset="0"/>
              </a:rPr>
              <a:t>Prior to </a:t>
            </a:r>
            <a:r>
              <a:rPr lang="en-US" sz="3600" dirty="0">
                <a:solidFill>
                  <a:srgbClr val="FF0000"/>
                </a:solidFill>
                <a:latin typeface="Times New Roman" pitchFamily="18" charset="0"/>
                <a:cs typeface="Times New Roman" pitchFamily="18" charset="0"/>
              </a:rPr>
              <a:t>precipitation</a:t>
            </a:r>
            <a:r>
              <a:rPr lang="en-US" sz="3600" dirty="0">
                <a:latin typeface="Times New Roman" pitchFamily="18" charset="0"/>
                <a:cs typeface="Times New Roman" pitchFamily="18" charset="0"/>
              </a:rPr>
              <a:t>, most water droplets and ice crystals in clouds are &lt; 10 micron (</a:t>
            </a:r>
            <a:r>
              <a:rPr lang="en-US" sz="3600" dirty="0">
                <a:latin typeface="Times New Roman" pitchFamily="18" charset="0"/>
                <a:cs typeface="Times New Roman" pitchFamily="18" charset="0"/>
                <a:sym typeface="Symbol" panose="05050102010706020507" pitchFamily="18" charset="2"/>
              </a:rPr>
              <a:t>m)</a:t>
            </a:r>
            <a:endParaRPr lang="en-US" sz="3600" dirty="0">
              <a:latin typeface="Times New Roman" pitchFamily="18" charset="0"/>
              <a:cs typeface="Times New Roman" pitchFamily="18" charset="0"/>
            </a:endParaRPr>
          </a:p>
        </p:txBody>
      </p:sp>
      <p:sp>
        <p:nvSpPr>
          <p:cNvPr id="4" name="Title 1">
            <a:extLst>
              <a:ext uri="{FF2B5EF4-FFF2-40B4-BE49-F238E27FC236}">
                <a16:creationId xmlns:a16="http://schemas.microsoft.com/office/drawing/2014/main" xmlns="" id="{3B76A6EF-A3EF-4F1F-AE62-7FA431B5BCA3}"/>
              </a:ext>
            </a:extLst>
          </p:cNvPr>
          <p:cNvSpPr txBox="1">
            <a:spLocks/>
          </p:cNvSpPr>
          <p:nvPr/>
        </p:nvSpPr>
        <p:spPr>
          <a:xfrm>
            <a:off x="828542" y="2680854"/>
            <a:ext cx="10643022" cy="119539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latin typeface="Times New Roman" pitchFamily="18" charset="0"/>
                <a:cs typeface="Times New Roman" pitchFamily="18" charset="0"/>
              </a:rPr>
              <a:t>During the condensation process, the water droplet and ice crystals will tend to enlarge because of </a:t>
            </a:r>
            <a:r>
              <a:rPr lang="en-US" sz="3600" dirty="0">
                <a:solidFill>
                  <a:srgbClr val="FF0000"/>
                </a:solidFill>
                <a:latin typeface="Times New Roman" pitchFamily="18" charset="0"/>
                <a:cs typeface="Times New Roman" pitchFamily="18" charset="0"/>
              </a:rPr>
              <a:t>vapor pressure </a:t>
            </a:r>
            <a:r>
              <a:rPr lang="en-US" sz="3600" dirty="0">
                <a:latin typeface="Times New Roman" pitchFamily="18" charset="0"/>
                <a:cs typeface="Times New Roman" pitchFamily="18" charset="0"/>
              </a:rPr>
              <a:t>difference </a:t>
            </a:r>
          </a:p>
        </p:txBody>
      </p:sp>
      <p:sp>
        <p:nvSpPr>
          <p:cNvPr id="16" name="Title 1">
            <a:extLst>
              <a:ext uri="{FF2B5EF4-FFF2-40B4-BE49-F238E27FC236}">
                <a16:creationId xmlns:a16="http://schemas.microsoft.com/office/drawing/2014/main" xmlns="" id="{FAF21F5F-AB2E-4BD0-83AC-C04C2B3E44C3}"/>
              </a:ext>
            </a:extLst>
          </p:cNvPr>
          <p:cNvSpPr txBox="1">
            <a:spLocks/>
          </p:cNvSpPr>
          <p:nvPr/>
        </p:nvSpPr>
        <p:spPr>
          <a:xfrm>
            <a:off x="828542" y="4779814"/>
            <a:ext cx="10643022" cy="119539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latin typeface="Times New Roman" pitchFamily="18" charset="0"/>
                <a:cs typeface="Times New Roman" pitchFamily="18" charset="0"/>
              </a:rPr>
              <a:t>However, without any </a:t>
            </a:r>
            <a:r>
              <a:rPr lang="en-US" sz="3600" dirty="0">
                <a:solidFill>
                  <a:srgbClr val="00B0F0"/>
                </a:solidFill>
                <a:latin typeface="Times New Roman" pitchFamily="18" charset="0"/>
                <a:cs typeface="Times New Roman" pitchFamily="18" charset="0"/>
              </a:rPr>
              <a:t>other factors </a:t>
            </a:r>
            <a:r>
              <a:rPr lang="en-US" sz="3600" dirty="0">
                <a:latin typeface="Times New Roman" pitchFamily="18" charset="0"/>
                <a:cs typeface="Times New Roman" pitchFamily="18" charset="0"/>
              </a:rPr>
              <a:t>present, it takes one or more two days for the particles of water and ice to reach the size of a small raindrop (3000 </a:t>
            </a:r>
            <a:r>
              <a:rPr lang="en-US" sz="3600" dirty="0">
                <a:latin typeface="Times New Roman" pitchFamily="18" charset="0"/>
                <a:cs typeface="Times New Roman" pitchFamily="18" charset="0"/>
                <a:sym typeface="Symbol" panose="05050102010706020507" pitchFamily="18" charset="2"/>
              </a:rPr>
              <a:t>m)</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42045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1000"/>
                                        <p:tgtEl>
                                          <p:spTgt spid="16"/>
                                        </p:tgtEl>
                                      </p:cBhvr>
                                    </p:animEffect>
                                    <p:anim calcmode="lin" valueType="num">
                                      <p:cBhvr>
                                        <p:cTn id="22" dur="1000" fill="hold"/>
                                        <p:tgtEl>
                                          <p:spTgt spid="16"/>
                                        </p:tgtEl>
                                        <p:attrNameLst>
                                          <p:attrName>ppt_x</p:attrName>
                                        </p:attrNameLst>
                                      </p:cBhvr>
                                      <p:tavLst>
                                        <p:tav tm="0">
                                          <p:val>
                                            <p:strVal val="#ppt_x"/>
                                          </p:val>
                                        </p:tav>
                                        <p:tav tm="100000">
                                          <p:val>
                                            <p:strVal val="#ppt_x"/>
                                          </p:val>
                                        </p:tav>
                                      </p:tavLst>
                                    </p:anim>
                                    <p:anim calcmode="lin" valueType="num">
                                      <p:cBhvr>
                                        <p:cTn id="2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DC87A076-EFE7-4E90-80A5-830565A21C2D}"/>
              </a:ext>
            </a:extLst>
          </p:cNvPr>
          <p:cNvSpPr txBox="1"/>
          <p:nvPr/>
        </p:nvSpPr>
        <p:spPr>
          <a:xfrm>
            <a:off x="332509" y="2826327"/>
            <a:ext cx="3054928" cy="646331"/>
          </a:xfrm>
          <a:prstGeom prst="rect">
            <a:avLst/>
          </a:prstGeom>
          <a:noFill/>
        </p:spPr>
        <p:txBody>
          <a:bodyPr wrap="square" rtlCol="0">
            <a:spAutoFit/>
          </a:bodyPr>
          <a:lstStyle/>
          <a:p>
            <a:r>
              <a:rPr lang="en-US" sz="3600" b="1" dirty="0">
                <a:solidFill>
                  <a:srgbClr val="00B0F0"/>
                </a:solidFill>
                <a:latin typeface="Times New Roman" panose="02020603050405020304" pitchFamily="18" charset="0"/>
                <a:cs typeface="Times New Roman" panose="02020603050405020304" pitchFamily="18" charset="0"/>
              </a:rPr>
              <a:t>Other factors</a:t>
            </a:r>
          </a:p>
        </p:txBody>
      </p:sp>
      <p:cxnSp>
        <p:nvCxnSpPr>
          <p:cNvPr id="8" name="Straight Arrow Connector 7">
            <a:extLst>
              <a:ext uri="{FF2B5EF4-FFF2-40B4-BE49-F238E27FC236}">
                <a16:creationId xmlns:a16="http://schemas.microsoft.com/office/drawing/2014/main" xmlns="" id="{FEEF63E6-FB5F-491B-8232-F1B704641574}"/>
              </a:ext>
            </a:extLst>
          </p:cNvPr>
          <p:cNvCxnSpPr>
            <a:cxnSpLocks/>
          </p:cNvCxnSpPr>
          <p:nvPr/>
        </p:nvCxnSpPr>
        <p:spPr>
          <a:xfrm flipV="1">
            <a:off x="3158836" y="1828801"/>
            <a:ext cx="1600200" cy="1371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71549A61-842A-4111-9505-75A295F982BA}"/>
              </a:ext>
            </a:extLst>
          </p:cNvPr>
          <p:cNvSpPr txBox="1"/>
          <p:nvPr/>
        </p:nvSpPr>
        <p:spPr>
          <a:xfrm>
            <a:off x="4759036" y="902962"/>
            <a:ext cx="6982690" cy="2369880"/>
          </a:xfrm>
          <a:prstGeom prst="rect">
            <a:avLst/>
          </a:prstGeom>
          <a:noFill/>
          <a:ln>
            <a:solidFill>
              <a:schemeClr val="accent1"/>
            </a:solidFill>
            <a:prstDash val="dashDot"/>
          </a:ln>
        </p:spPr>
        <p:txBody>
          <a:bodyPr wrap="square" rtlCol="0">
            <a:spAutoFit/>
          </a:bodyPr>
          <a:lstStyle/>
          <a:p>
            <a:r>
              <a:rPr lang="en-US" sz="2800" b="1" dirty="0">
                <a:solidFill>
                  <a:sysClr val="windowText" lastClr="000000"/>
                </a:solidFill>
                <a:latin typeface="Times New Roman" panose="02020603050405020304" pitchFamily="18" charset="0"/>
                <a:cs typeface="Times New Roman" panose="02020603050405020304" pitchFamily="18" charset="0"/>
              </a:rPr>
              <a:t>Collision of particles</a:t>
            </a:r>
          </a:p>
          <a:p>
            <a:pPr marL="342900" indent="-342900">
              <a:buFont typeface="Arial" panose="020B0604020202020204" pitchFamily="34" charset="0"/>
              <a:buChar char="•"/>
            </a:pPr>
            <a:r>
              <a:rPr lang="en-US" sz="2000" dirty="0">
                <a:solidFill>
                  <a:sysClr val="windowText" lastClr="000000"/>
                </a:solidFill>
                <a:latin typeface="Times New Roman" panose="02020603050405020304" pitchFamily="18" charset="0"/>
                <a:cs typeface="Times New Roman" panose="02020603050405020304" pitchFamily="18" charset="0"/>
              </a:rPr>
              <a:t>Collisions occur because of difference in rising and falling velocities</a:t>
            </a:r>
          </a:p>
          <a:p>
            <a:pPr marL="342900" indent="-342900">
              <a:buFont typeface="Arial" panose="020B0604020202020204" pitchFamily="34" charset="0"/>
              <a:buChar char="•"/>
            </a:pPr>
            <a:r>
              <a:rPr lang="en-US" sz="2000" dirty="0">
                <a:solidFill>
                  <a:sysClr val="windowText" lastClr="000000"/>
                </a:solidFill>
                <a:latin typeface="Times New Roman" panose="02020603050405020304" pitchFamily="18" charset="0"/>
                <a:cs typeface="Times New Roman" panose="02020603050405020304" pitchFamily="18" charset="0"/>
              </a:rPr>
              <a:t>Particles that collide usually coalesce to form large particles </a:t>
            </a:r>
          </a:p>
          <a:p>
            <a:pPr marL="342900" indent="-342900">
              <a:buFont typeface="Arial" panose="020B0604020202020204" pitchFamily="34" charset="0"/>
              <a:buChar char="•"/>
            </a:pPr>
            <a:r>
              <a:rPr lang="en-US" sz="2000" dirty="0">
                <a:solidFill>
                  <a:sysClr val="windowText" lastClr="000000"/>
                </a:solidFill>
                <a:latin typeface="Times New Roman" panose="02020603050405020304" pitchFamily="18" charset="0"/>
                <a:cs typeface="Times New Roman" panose="02020603050405020304" pitchFamily="18" charset="0"/>
              </a:rPr>
              <a:t>Gravity acts on the particle to increase the falling velocity, but the friction drag caused a terminal velocity that depends on temperature, pressure, and size of raindrop </a:t>
            </a:r>
          </a:p>
        </p:txBody>
      </p:sp>
      <p:cxnSp>
        <p:nvCxnSpPr>
          <p:cNvPr id="12" name="Straight Arrow Connector 11">
            <a:extLst>
              <a:ext uri="{FF2B5EF4-FFF2-40B4-BE49-F238E27FC236}">
                <a16:creationId xmlns:a16="http://schemas.microsoft.com/office/drawing/2014/main" xmlns="" id="{338C1ADD-C3E3-44C8-8FFF-13A72A518F25}"/>
              </a:ext>
            </a:extLst>
          </p:cNvPr>
          <p:cNvCxnSpPr>
            <a:cxnSpLocks/>
          </p:cNvCxnSpPr>
          <p:nvPr/>
        </p:nvCxnSpPr>
        <p:spPr>
          <a:xfrm>
            <a:off x="3158836" y="3200400"/>
            <a:ext cx="1433946" cy="1828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91688224-80C7-4BC6-AAA8-5ECCB9AF637F}"/>
              </a:ext>
            </a:extLst>
          </p:cNvPr>
          <p:cNvSpPr txBox="1"/>
          <p:nvPr/>
        </p:nvSpPr>
        <p:spPr>
          <a:xfrm>
            <a:off x="4592782" y="4767590"/>
            <a:ext cx="6982690" cy="1754326"/>
          </a:xfrm>
          <a:prstGeom prst="rect">
            <a:avLst/>
          </a:prstGeom>
          <a:noFill/>
          <a:ln>
            <a:solidFill>
              <a:schemeClr val="accent1"/>
            </a:solidFill>
            <a:prstDash val="dashDot"/>
          </a:ln>
        </p:spPr>
        <p:txBody>
          <a:bodyPr wrap="square" rtlCol="0">
            <a:spAutoFit/>
          </a:bodyPr>
          <a:lstStyle/>
          <a:p>
            <a:r>
              <a:rPr lang="en-US" sz="2800" b="1" dirty="0">
                <a:solidFill>
                  <a:sysClr val="windowText" lastClr="000000"/>
                </a:solidFill>
                <a:latin typeface="Times New Roman" panose="02020603050405020304" pitchFamily="18" charset="0"/>
                <a:cs typeface="Times New Roman" panose="02020603050405020304" pitchFamily="18" charset="0"/>
              </a:rPr>
              <a:t>Crystal growth</a:t>
            </a:r>
          </a:p>
          <a:p>
            <a:pPr marL="342900" indent="-342900">
              <a:buFont typeface="Arial" panose="020B0604020202020204" pitchFamily="34" charset="0"/>
              <a:buChar char="•"/>
            </a:pPr>
            <a:r>
              <a:rPr lang="en-US" sz="2000" dirty="0">
                <a:solidFill>
                  <a:sysClr val="windowText" lastClr="000000"/>
                </a:solidFill>
                <a:latin typeface="Times New Roman" panose="02020603050405020304" pitchFamily="18" charset="0"/>
                <a:cs typeface="Times New Roman" panose="02020603050405020304" pitchFamily="18" charset="0"/>
              </a:rPr>
              <a:t>When ice elements form a vapor pressure imbalance with the water, larger water drops are created</a:t>
            </a:r>
          </a:p>
          <a:p>
            <a:pPr marL="342900" indent="-342900">
              <a:buFont typeface="Arial" panose="020B0604020202020204" pitchFamily="34" charset="0"/>
              <a:buChar char="•"/>
            </a:pPr>
            <a:r>
              <a:rPr lang="en-US" sz="2000" dirty="0">
                <a:solidFill>
                  <a:sysClr val="windowText" lastClr="000000"/>
                </a:solidFill>
                <a:latin typeface="Times New Roman" panose="02020603050405020304" pitchFamily="18" charset="0"/>
                <a:cs typeface="Times New Roman" panose="02020603050405020304" pitchFamily="18" charset="0"/>
              </a:rPr>
              <a:t>To rebalance the water vapor evaporates and condense on the ice and thus larger particles are formed </a:t>
            </a:r>
          </a:p>
        </p:txBody>
      </p:sp>
    </p:spTree>
    <p:extLst>
      <p:ext uri="{BB962C8B-B14F-4D97-AF65-F5344CB8AC3E}">
        <p14:creationId xmlns:p14="http://schemas.microsoft.com/office/powerpoint/2010/main" val="1864203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641505" y="519545"/>
            <a:ext cx="3888931" cy="706581"/>
          </a:xfrm>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dirty="0">
                <a:solidFill>
                  <a:schemeClr val="accent1"/>
                </a:solidFill>
                <a:latin typeface="Times New Roman" pitchFamily="18" charset="0"/>
                <a:cs typeface="Times New Roman" pitchFamily="18" charset="0"/>
              </a:rPr>
              <a:t>Precipitation</a:t>
            </a:r>
            <a:r>
              <a:rPr lang="en-US" sz="3600" dirty="0">
                <a:latin typeface="Times New Roman" pitchFamily="18" charset="0"/>
                <a:cs typeface="Times New Roman" pitchFamily="18" charset="0"/>
              </a:rPr>
              <a:t> Forms</a:t>
            </a:r>
          </a:p>
        </p:txBody>
      </p:sp>
      <p:sp>
        <p:nvSpPr>
          <p:cNvPr id="5" name="Title 1">
            <a:extLst>
              <a:ext uri="{FF2B5EF4-FFF2-40B4-BE49-F238E27FC236}">
                <a16:creationId xmlns:a16="http://schemas.microsoft.com/office/drawing/2014/main" xmlns="" id="{E81F8A61-2738-4474-96B7-C177AFA0DC6D}"/>
              </a:ext>
            </a:extLst>
          </p:cNvPr>
          <p:cNvSpPr txBox="1">
            <a:spLocks/>
          </p:cNvSpPr>
          <p:nvPr/>
        </p:nvSpPr>
        <p:spPr>
          <a:xfrm>
            <a:off x="641505" y="1600198"/>
            <a:ext cx="11079440" cy="162098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Snow</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is complex ice crystals. The average water content of snow is assumed to be about 10% of an equal volume of water.</a:t>
            </a:r>
            <a:endParaRPr lang="en-US" sz="3600" dirty="0">
              <a:latin typeface="Times New Roman" pitchFamily="18" charset="0"/>
              <a:cs typeface="Times New Roman" pitchFamily="18" charset="0"/>
            </a:endParaRPr>
          </a:p>
        </p:txBody>
      </p:sp>
      <p:sp>
        <p:nvSpPr>
          <p:cNvPr id="6" name="Title 1">
            <a:extLst>
              <a:ext uri="{FF2B5EF4-FFF2-40B4-BE49-F238E27FC236}">
                <a16:creationId xmlns:a16="http://schemas.microsoft.com/office/drawing/2014/main" xmlns="" id="{1FA95D8F-37B3-4763-8523-869F8FE90CE6}"/>
              </a:ext>
            </a:extLst>
          </p:cNvPr>
          <p:cNvSpPr txBox="1">
            <a:spLocks/>
          </p:cNvSpPr>
          <p:nvPr/>
        </p:nvSpPr>
        <p:spPr>
          <a:xfrm>
            <a:off x="641505" y="3782289"/>
            <a:ext cx="11079440" cy="203662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Hailstones</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are balls of ice that are about 5 to over 125 mm in diameter. Their specific gravity is about 0.7 to 0.9. Thus, hailstones have the potential for agricultural and other property damage</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68926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496DC6A-4858-470D-9C51-784EF716967E}"/>
              </a:ext>
            </a:extLst>
          </p:cNvPr>
          <p:cNvSpPr>
            <a:spLocks noGrp="1"/>
          </p:cNvSpPr>
          <p:nvPr>
            <p:ph type="ctrTitle"/>
          </p:nvPr>
        </p:nvSpPr>
        <p:spPr>
          <a:xfrm>
            <a:off x="641505" y="727362"/>
            <a:ext cx="3888931" cy="706581"/>
          </a:xfrm>
        </p:spPr>
        <p:style>
          <a:lnRef idx="2">
            <a:schemeClr val="accent1"/>
          </a:lnRef>
          <a:fillRef idx="1">
            <a:schemeClr val="lt1"/>
          </a:fillRef>
          <a:effectRef idx="0">
            <a:schemeClr val="accent1"/>
          </a:effectRef>
          <a:fontRef idx="minor">
            <a:schemeClr val="dk1"/>
          </a:fontRef>
        </p:style>
        <p:txBody>
          <a:bodyPr>
            <a:noAutofit/>
          </a:bodyPr>
          <a:lstStyle/>
          <a:p>
            <a:pPr algn="l"/>
            <a:r>
              <a:rPr lang="en-US" sz="3600" dirty="0">
                <a:solidFill>
                  <a:schemeClr val="accent1"/>
                </a:solidFill>
                <a:latin typeface="Times New Roman" pitchFamily="18" charset="0"/>
                <a:cs typeface="Times New Roman" pitchFamily="18" charset="0"/>
              </a:rPr>
              <a:t>Precipitation</a:t>
            </a:r>
            <a:r>
              <a:rPr lang="en-US" sz="3600" dirty="0">
                <a:latin typeface="Times New Roman" pitchFamily="18" charset="0"/>
                <a:cs typeface="Times New Roman" pitchFamily="18" charset="0"/>
              </a:rPr>
              <a:t> Forms</a:t>
            </a:r>
          </a:p>
        </p:txBody>
      </p:sp>
      <p:sp>
        <p:nvSpPr>
          <p:cNvPr id="5" name="Title 1">
            <a:extLst>
              <a:ext uri="{FF2B5EF4-FFF2-40B4-BE49-F238E27FC236}">
                <a16:creationId xmlns:a16="http://schemas.microsoft.com/office/drawing/2014/main" xmlns="" id="{E81F8A61-2738-4474-96B7-C177AFA0DC6D}"/>
              </a:ext>
            </a:extLst>
          </p:cNvPr>
          <p:cNvSpPr txBox="1">
            <a:spLocks/>
          </p:cNvSpPr>
          <p:nvPr/>
        </p:nvSpPr>
        <p:spPr>
          <a:xfrm>
            <a:off x="693020" y="1704106"/>
            <a:ext cx="11079440" cy="162098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Sleet</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results from the freezing of raindrops and is usually a combination of snow and rain</a:t>
            </a:r>
            <a:endParaRPr lang="en-US" sz="3600" dirty="0">
              <a:latin typeface="Times New Roman" pitchFamily="18" charset="0"/>
              <a:cs typeface="Times New Roman" pitchFamily="18" charset="0"/>
            </a:endParaRPr>
          </a:p>
        </p:txBody>
      </p:sp>
      <p:sp>
        <p:nvSpPr>
          <p:cNvPr id="6" name="Title 1">
            <a:extLst>
              <a:ext uri="{FF2B5EF4-FFF2-40B4-BE49-F238E27FC236}">
                <a16:creationId xmlns:a16="http://schemas.microsoft.com/office/drawing/2014/main" xmlns="" id="{1FA95D8F-37B3-4763-8523-869F8FE90CE6}"/>
              </a:ext>
            </a:extLst>
          </p:cNvPr>
          <p:cNvSpPr txBox="1">
            <a:spLocks/>
          </p:cNvSpPr>
          <p:nvPr/>
        </p:nvSpPr>
        <p:spPr>
          <a:xfrm>
            <a:off x="641505" y="3595251"/>
            <a:ext cx="11079440" cy="11014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Rain</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liquid water drops of a size 0.5 mm to about 7 mm in diameter. </a:t>
            </a:r>
            <a:endParaRPr lang="en-US" sz="3600" dirty="0">
              <a:latin typeface="Times New Roman" pitchFamily="18" charset="0"/>
              <a:cs typeface="Times New Roman" pitchFamily="18" charset="0"/>
            </a:endParaRPr>
          </a:p>
        </p:txBody>
      </p:sp>
      <p:sp>
        <p:nvSpPr>
          <p:cNvPr id="7" name="Title 1">
            <a:extLst>
              <a:ext uri="{FF2B5EF4-FFF2-40B4-BE49-F238E27FC236}">
                <a16:creationId xmlns:a16="http://schemas.microsoft.com/office/drawing/2014/main" xmlns="" id="{E29AEC1D-7102-4000-AC2F-6061FBBC7ED5}"/>
              </a:ext>
            </a:extLst>
          </p:cNvPr>
          <p:cNvSpPr txBox="1">
            <a:spLocks/>
          </p:cNvSpPr>
          <p:nvPr/>
        </p:nvSpPr>
        <p:spPr>
          <a:xfrm>
            <a:off x="641505" y="4862942"/>
            <a:ext cx="11079440" cy="151707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dirty="0">
                <a:solidFill>
                  <a:schemeClr val="accent1"/>
                </a:solidFill>
                <a:latin typeface="Times New Roman" pitchFamily="18" charset="0"/>
                <a:cs typeface="Times New Roman" pitchFamily="18" charset="0"/>
              </a:rPr>
              <a:t>Drizzle</a:t>
            </a:r>
            <a:r>
              <a:rPr lang="en-US" sz="3600" dirty="0">
                <a:latin typeface="Times New Roman" pitchFamily="18" charset="0"/>
                <a:cs typeface="Times New Roman" pitchFamily="18" charset="0"/>
              </a:rPr>
              <a:t> </a:t>
            </a:r>
            <a:r>
              <a:rPr lang="en-US" sz="3200" dirty="0">
                <a:latin typeface="Times New Roman" pitchFamily="18" charset="0"/>
                <a:cs typeface="Times New Roman" pitchFamily="18" charset="0"/>
              </a:rPr>
              <a:t>small water drops less than 0.5 mm in diameter. The settling velocity is slow, with the intensity rarely exceeding 1 mm/</a:t>
            </a:r>
            <a:r>
              <a:rPr lang="en-US" sz="3200" dirty="0" err="1">
                <a:latin typeface="Times New Roman" pitchFamily="18" charset="0"/>
                <a:cs typeface="Times New Roman" pitchFamily="18" charset="0"/>
              </a:rPr>
              <a:t>hr</a:t>
            </a:r>
            <a:r>
              <a:rPr lang="en-US" sz="3200" dirty="0">
                <a:latin typeface="Times New Roman" pitchFamily="18" charset="0"/>
                <a:cs typeface="Times New Roman" pitchFamily="18" charset="0"/>
              </a:rPr>
              <a:t> (0.04 in./</a:t>
            </a:r>
            <a:r>
              <a:rPr lang="en-US" sz="3200" dirty="0" err="1">
                <a:latin typeface="Times New Roman" pitchFamily="18" charset="0"/>
                <a:cs typeface="Times New Roman" pitchFamily="18" charset="0"/>
              </a:rPr>
              <a:t>hr</a:t>
            </a:r>
            <a:r>
              <a:rPr lang="en-US" sz="3200" dirty="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3859461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6"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457</TotalTime>
  <Words>1892</Words>
  <Application>Microsoft Office PowerPoint</Application>
  <PresentationFormat>Widescreen</PresentationFormat>
  <Paragraphs>256</Paragraphs>
  <Slides>38</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Arial</vt:lpstr>
      <vt:lpstr>Calibri</vt:lpstr>
      <vt:lpstr>Calibri Light</vt:lpstr>
      <vt:lpstr>Cambria Math</vt:lpstr>
      <vt:lpstr>Georgia</vt:lpstr>
      <vt:lpstr>Simplified Arabic</vt:lpstr>
      <vt:lpstr>Symbol</vt:lpstr>
      <vt:lpstr>Times New Roman</vt:lpstr>
      <vt:lpstr>Office Theme</vt:lpstr>
      <vt:lpstr>Equation</vt:lpstr>
      <vt:lpstr>G205 (hydrology) First Semester Lesson Two</vt:lpstr>
      <vt:lpstr>Precipitation</vt:lpstr>
      <vt:lpstr>The term precipitation denotes all forms of water that reach the earth from the atmosphere.</vt:lpstr>
      <vt:lpstr>Four conditions must be present for the production of precipitation</vt:lpstr>
      <vt:lpstr>Condensation is the process by which vapor changes to a liquid or solid</vt:lpstr>
      <vt:lpstr>Prior to precipitation, most water droplets and ice crystals in clouds are &lt; 10 micron (m)</vt:lpstr>
      <vt:lpstr>PowerPoint Presentation</vt:lpstr>
      <vt:lpstr>Precipitation Forms</vt:lpstr>
      <vt:lpstr>Precipitation Forms</vt:lpstr>
      <vt:lpstr>Types of rain gauges </vt:lpstr>
      <vt:lpstr>Types of rain gauges </vt:lpstr>
      <vt:lpstr>Rainy days</vt:lpstr>
      <vt:lpstr>Correction of deficiencies in rainfall data</vt:lpstr>
      <vt:lpstr>Correction for the missing rainfall data</vt:lpstr>
      <vt:lpstr>Correction for the missing rainfall data</vt:lpstr>
      <vt:lpstr>PowerPoint Presentation</vt:lpstr>
      <vt:lpstr>Correction for the missing rainfall data</vt:lpstr>
      <vt:lpstr>PowerPoint Presentation</vt:lpstr>
      <vt:lpstr>Correction for the missing rainfall data</vt:lpstr>
      <vt:lpstr>PowerPoint Presentation</vt:lpstr>
      <vt:lpstr>PowerPoint Presentation</vt:lpstr>
      <vt:lpstr>PowerPoint Presentation</vt:lpstr>
      <vt:lpstr>Consistency verification of rainfall data records</vt:lpstr>
      <vt:lpstr>Double Mass Curve method</vt:lpstr>
      <vt:lpstr>Double Mass Curve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G205 (hydrology) First Semester</dc:title>
  <dc:creator>Alaa</dc:creator>
  <cp:lastModifiedBy>DR. WASAN</cp:lastModifiedBy>
  <cp:revision>32</cp:revision>
  <dcterms:created xsi:type="dcterms:W3CDTF">2017-10-18T05:49:23Z</dcterms:created>
  <dcterms:modified xsi:type="dcterms:W3CDTF">2018-10-08T20:08:32Z</dcterms:modified>
</cp:coreProperties>
</file>